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27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x="18288000" cy="10287000"/>
  <p:notesSz cx="6858000" cy="9144000"/>
  <p:embeddedFontLst>
    <p:embeddedFont>
      <p:font typeface="Arial" charset="1" panose="020B0502020202020204"/>
      <p:regular r:id="rId40"/>
    </p:embeddedFont>
    <p:embeddedFont>
      <p:font typeface="Arimo" charset="1" panose="020B0604020202020204"/>
      <p:regular r:id="rId41"/>
    </p:embeddedFont>
    <p:embeddedFont>
      <p:font typeface="Arial Bold" charset="1" panose="020B0802020202020204"/>
      <p:regular r:id="rId45"/>
    </p:embeddedFont>
    <p:embeddedFont>
      <p:font typeface="Open Sans Bold" charset="1" panose="020B0806030504020204"/>
      <p:regular r:id="rId6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notesMasters/notesMaster1.xml" Type="http://schemas.openxmlformats.org/officeDocument/2006/relationships/notesMaster"/><Relationship Id="rId38" Target="theme/theme2.xml" Type="http://schemas.openxmlformats.org/officeDocument/2006/relationships/theme"/><Relationship Id="rId39" Target="notesSlides/notesSlide1.xml" Type="http://schemas.openxmlformats.org/officeDocument/2006/relationships/notesSlide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notesSlides/notesSlide2.xml" Type="http://schemas.openxmlformats.org/officeDocument/2006/relationships/notesSlide"/><Relationship Id="rId43" Target="notesSlides/notesSlide3.xml" Type="http://schemas.openxmlformats.org/officeDocument/2006/relationships/notesSlide"/><Relationship Id="rId44" Target="notesSlides/notesSlide4.xml" Type="http://schemas.openxmlformats.org/officeDocument/2006/relationships/notesSlide"/><Relationship Id="rId45" Target="fonts/font45.fntdata" Type="http://schemas.openxmlformats.org/officeDocument/2006/relationships/font"/><Relationship Id="rId46" Target="notesSlides/notesSlide5.xml" Type="http://schemas.openxmlformats.org/officeDocument/2006/relationships/notesSlide"/><Relationship Id="rId47" Target="notesSlides/notesSlide6.xml" Type="http://schemas.openxmlformats.org/officeDocument/2006/relationships/notesSlide"/><Relationship Id="rId48" Target="notesSlides/notesSlide7.xml" Type="http://schemas.openxmlformats.org/officeDocument/2006/relationships/notesSlide"/><Relationship Id="rId49" Target="notesSlides/notesSlide8.xml" Type="http://schemas.openxmlformats.org/officeDocument/2006/relationships/notesSlide"/><Relationship Id="rId5" Target="tableStyles.xml" Type="http://schemas.openxmlformats.org/officeDocument/2006/relationships/tableStyles"/><Relationship Id="rId50" Target="notesSlides/notesSlide9.xml" Type="http://schemas.openxmlformats.org/officeDocument/2006/relationships/notesSlide"/><Relationship Id="rId51" Target="notesSlides/notesSlide10.xml" Type="http://schemas.openxmlformats.org/officeDocument/2006/relationships/notesSlide"/><Relationship Id="rId52" Target="notesSlides/notesSlide11.xml" Type="http://schemas.openxmlformats.org/officeDocument/2006/relationships/notesSlide"/><Relationship Id="rId53" Target="notesSlides/notesSlide12.xml" Type="http://schemas.openxmlformats.org/officeDocument/2006/relationships/notesSlide"/><Relationship Id="rId54" Target="notesSlides/notesSlide13.xml" Type="http://schemas.openxmlformats.org/officeDocument/2006/relationships/notesSlide"/><Relationship Id="rId55" Target="notesSlides/notesSlide14.xml" Type="http://schemas.openxmlformats.org/officeDocument/2006/relationships/notesSlide"/><Relationship Id="rId56" Target="notesSlides/notesSlide15.xml" Type="http://schemas.openxmlformats.org/officeDocument/2006/relationships/notesSlide"/><Relationship Id="rId57" Target="notesSlides/notesSlide16.xml" Type="http://schemas.openxmlformats.org/officeDocument/2006/relationships/notesSlide"/><Relationship Id="rId58" Target="notesSlides/notesSlide17.xml" Type="http://schemas.openxmlformats.org/officeDocument/2006/relationships/notesSlide"/><Relationship Id="rId59" Target="notesSlides/notesSlide18.xml" Type="http://schemas.openxmlformats.org/officeDocument/2006/relationships/notesSlide"/><Relationship Id="rId6" Target="slides/slide1.xml" Type="http://schemas.openxmlformats.org/officeDocument/2006/relationships/slide"/><Relationship Id="rId60" Target="notesSlides/notesSlide19.xml" Type="http://schemas.openxmlformats.org/officeDocument/2006/relationships/notesSlide"/><Relationship Id="rId61" Target="notesSlides/notesSlide20.xml" Type="http://schemas.openxmlformats.org/officeDocument/2006/relationships/notesSlide"/><Relationship Id="rId62" Target="notesSlides/notesSlide21.xml" Type="http://schemas.openxmlformats.org/officeDocument/2006/relationships/notesSlide"/><Relationship Id="rId63" Target="notesSlides/notesSlide22.xml" Type="http://schemas.openxmlformats.org/officeDocument/2006/relationships/notesSlide"/><Relationship Id="rId64" Target="fonts/font64.fntdata" Type="http://schemas.openxmlformats.org/officeDocument/2006/relationships/font"/><Relationship Id="rId65" Target="notesSlides/notesSlide23.xml" Type="http://schemas.openxmlformats.org/officeDocument/2006/relationships/notesSlide"/><Relationship Id="rId66" Target="notesSlides/notesSlide24.xml" Type="http://schemas.openxmlformats.org/officeDocument/2006/relationships/notesSlide"/><Relationship Id="rId67" Target="notesSlides/notesSlide25.xml" Type="http://schemas.openxmlformats.org/officeDocument/2006/relationships/notesSlide"/><Relationship Id="rId68" Target="notesSlides/notesSlide26.xml" Type="http://schemas.openxmlformats.org/officeDocument/2006/relationships/notesSlide"/><Relationship Id="rId69" Target="notesSlides/notesSlide27.xml" Type="http://schemas.openxmlformats.org/officeDocument/2006/relationships/notes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s-_hHs6Y.mp4>
</file>

<file path=ppt/media/VAGtKITVZLU.mp4>
</file>

<file path=ppt/media/VAGtKVERF4Q.mp4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1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1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8.xml" Type="http://schemas.openxmlformats.org/officeDocument/2006/relationships/slide"/></Relationships>
</file>

<file path=ppt/notesSlides/_rels/notesSlide1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9.xml" Type="http://schemas.openxmlformats.org/officeDocument/2006/relationships/slide"/></Relationships>
</file>

<file path=ppt/notesSlides/_rels/notesSlide1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2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1.xml" Type="http://schemas.openxmlformats.org/officeDocument/2006/relationships/slide"/></Relationships>
</file>

<file path=ppt/notesSlides/_rels/notesSlide2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4.xml" Type="http://schemas.openxmlformats.org/officeDocument/2006/relationships/slide"/></Relationships>
</file>

<file path=ppt/notesSlides/_rels/notesSlide2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5.xml" Type="http://schemas.openxmlformats.org/officeDocument/2006/relationships/slide"/></Relationships>
</file>

<file path=ppt/notesSlides/_rels/notesSlide2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7.xml" Type="http://schemas.openxmlformats.org/officeDocument/2006/relationships/slide"/></Relationships>
</file>

<file path=ppt/notesSlides/_rels/notesSlide2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8.xml" Type="http://schemas.openxmlformats.org/officeDocument/2006/relationships/slide"/></Relationships>
</file>

<file path=ppt/notesSlides/_rels/notesSlide2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9.xml" Type="http://schemas.openxmlformats.org/officeDocument/2006/relationships/slide"/></Relationships>
</file>

<file path=ppt/notesSlides/_rels/notesSlide2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0.xml" Type="http://schemas.openxmlformats.org/officeDocument/2006/relationships/slide"/></Relationships>
</file>

<file path=ppt/notesSlides/_rels/notesSlide2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1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21.png" Type="http://schemas.openxmlformats.org/officeDocument/2006/relationships/image"/><Relationship Id="rId4" Target="../media/image11.png" Type="http://schemas.openxmlformats.org/officeDocument/2006/relationships/image"/><Relationship Id="rId5" Target="../media/image22.jpeg" Type="http://schemas.openxmlformats.org/officeDocument/2006/relationships/image"/><Relationship Id="rId6" Target="../media/VAGs-_hHs6Y.mp4" Type="http://schemas.openxmlformats.org/officeDocument/2006/relationships/video"/><Relationship Id="rId7" Target="../media/VAGs-_hHs6Y.mp4" Type="http://schemas.microsoft.com/office/2007/relationships/media"/><Relationship Id="rId8" Target="../media/image23.pn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25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28.pn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Relationship Id="rId6" Target="../media/image3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6.xml" Type="http://schemas.openxmlformats.org/officeDocument/2006/relationships/notesSlid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7.xml" Type="http://schemas.openxmlformats.org/officeDocument/2006/relationships/notesSlide"/><Relationship Id="rId3" Target="../media/image32.png" Type="http://schemas.openxmlformats.org/officeDocument/2006/relationships/image"/><Relationship Id="rId4" Target="../media/image33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8.xml" Type="http://schemas.openxmlformats.org/officeDocument/2006/relationships/notesSlide"/><Relationship Id="rId3" Target="../media/image34.png" Type="http://schemas.openxmlformats.org/officeDocument/2006/relationships/image"/><Relationship Id="rId4" Target="../media/image35.png" Type="http://schemas.openxmlformats.org/officeDocument/2006/relationships/image"/><Relationship Id="rId5" Target="../media/image36.png" Type="http://schemas.openxmlformats.org/officeDocument/2006/relationships/image"/><Relationship Id="rId6" Target="../media/image3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https://youtu.be/-VRDrFNMTFA" TargetMode="External" Type="http://schemas.openxmlformats.org/officeDocument/2006/relationships/video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9.xml" Type="http://schemas.openxmlformats.org/officeDocument/2006/relationships/notesSlide"/><Relationship Id="rId3" Target="../media/image38.png" Type="http://schemas.openxmlformats.org/officeDocument/2006/relationships/image"/><Relationship Id="rId4" Target="../media/image39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0.xml" Type="http://schemas.openxmlformats.org/officeDocument/2006/relationships/notesSlid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0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1.jpeg" Type="http://schemas.openxmlformats.org/officeDocument/2006/relationships/image"/><Relationship Id="rId3" Target="../media/VAGtKVERF4Q.mp4" Type="http://schemas.openxmlformats.org/officeDocument/2006/relationships/video"/><Relationship Id="rId4" Target="../media/VAGtKVERF4Q.mp4" Type="http://schemas.microsoft.com/office/2007/relationships/media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1.xml" Type="http://schemas.openxmlformats.org/officeDocument/2006/relationships/notesSlid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2.xml" Type="http://schemas.openxmlformats.org/officeDocument/2006/relationships/notesSlide"/><Relationship Id="rId3" Target="../media/image42.png" Type="http://schemas.openxmlformats.org/officeDocument/2006/relationships/image"/><Relationship Id="rId4" Target="../media/image43.png" Type="http://schemas.openxmlformats.org/officeDocument/2006/relationships/image"/><Relationship Id="rId5" Target="../media/image44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5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3.xml" Type="http://schemas.openxmlformats.org/officeDocument/2006/relationships/notesSlid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4.xml" Type="http://schemas.openxmlformats.org/officeDocument/2006/relationships/notesSlid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5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www.youtube.com/watch?v=-eP3ihyScL0" TargetMode="External" Type="http://schemas.openxmlformats.org/officeDocument/2006/relationships/hyperlink"/><Relationship Id="rId2" Target="../notesSlides/notesSlide26.xml" Type="http://schemas.openxmlformats.org/officeDocument/2006/relationships/notesSlide"/><Relationship Id="rId3" Target="https://pt.wikipedia.org/wiki/Ca%C3%A7as_de_quinta_gera%C3%A7%C3%A3o" TargetMode="External" Type="http://schemas.openxmlformats.org/officeDocument/2006/relationships/hyperlink"/><Relationship Id="rId4" Target="https://aeromagazine.uol.com.br/artigo/as-diferentes-geracoes-de-cacas.html" TargetMode="External" Type="http://schemas.openxmlformats.org/officeDocument/2006/relationships/hyperlink"/><Relationship Id="rId5" Target="https://pt.linkedin.com/pulse/tecnologia-stealth-e-redu%C3%A7%C3%A3o-de-assinatura-radar-avan%C3%A7os-silva-2ymbf" TargetMode="External" Type="http://schemas.openxmlformats.org/officeDocument/2006/relationships/hyperlink"/><Relationship Id="rId6" Target="https://www.youtube.com/watch?v=o1oNPeRnu4U" TargetMode="External" Type="http://schemas.openxmlformats.org/officeDocument/2006/relationships/hyperlink"/><Relationship Id="rId7" Target="https://www.youtube.com/watch?v=x-EzlsLCUy0" TargetMode="External" Type="http://schemas.openxmlformats.org/officeDocument/2006/relationships/hyperlink"/><Relationship Id="rId8" Target="https://www.youtube.com/watch?v=Zd88lzCWjpA" TargetMode="External" Type="http://schemas.openxmlformats.org/officeDocument/2006/relationships/hyperlink"/><Relationship Id="rId9" Target="https://www.youtube.com/watch?v=Jk5BK-0bPa8" TargetMode="External" Type="http://schemas.openxmlformats.org/officeDocument/2006/relationships/hyperlink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7.xml" Type="http://schemas.openxmlformats.org/officeDocument/2006/relationships/notesSlide"/><Relationship Id="rId3" Target="https://www.youtube.com/watch?v=4KtL-DmEUso" TargetMode="External" Type="http://schemas.openxmlformats.org/officeDocument/2006/relationships/hyperlink"/><Relationship Id="rId4" Target="https://www.youtube.com/watch?v=1wMM87UKr_c" TargetMode="External" Type="http://schemas.openxmlformats.org/officeDocument/2006/relationships/hyperlink"/><Relationship Id="rId5" Target="https://www.youtube.com/watch?v=ya8umwgtsLw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jpeg" Type="http://schemas.openxmlformats.org/officeDocument/2006/relationships/image"/><Relationship Id="rId6" Target="../media/VAGtKITVZLU.mp4" Type="http://schemas.openxmlformats.org/officeDocument/2006/relationships/video"/><Relationship Id="rId7" Target="../media/VAGtKITVZLU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3401678" y="5157790"/>
            <a:ext cx="14895853" cy="0"/>
          </a:xfrm>
          <a:prstGeom prst="line">
            <a:avLst/>
          </a:prstGeom>
          <a:ln cap="rnd" w="9525">
            <a:solidFill>
              <a:srgbClr val="F3F3F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620475" y="1804990"/>
            <a:ext cx="17287524" cy="3352800"/>
            <a:chOff x="0" y="0"/>
            <a:chExt cx="23050032" cy="4470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050032" cy="4470400"/>
            </a:xfrm>
            <a:custGeom>
              <a:avLst/>
              <a:gdLst/>
              <a:ahLst/>
              <a:cxnLst/>
              <a:rect r="r" b="b" t="t" l="l"/>
              <a:pathLst>
                <a:path h="4470400" w="23050032">
                  <a:moveTo>
                    <a:pt x="0" y="0"/>
                  </a:moveTo>
                  <a:lnTo>
                    <a:pt x="23050032" y="0"/>
                  </a:lnTo>
                  <a:lnTo>
                    <a:pt x="23050032" y="4470400"/>
                  </a:lnTo>
                  <a:lnTo>
                    <a:pt x="0" y="4470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52400"/>
              <a:ext cx="23050032" cy="4622800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r">
                <a:lnSpc>
                  <a:spcPts val="9120"/>
                </a:lnSpc>
              </a:pPr>
              <a:r>
                <a:rPr lang="en-US" sz="7600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O El</a:t>
              </a:r>
              <a:r>
                <a:rPr lang="en-US" sz="7600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etromagnetismo na Tecnologia Stealth Militar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20475" y="8670700"/>
            <a:ext cx="1030575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F3F3F3"/>
                </a:solidFill>
                <a:latin typeface="Arimo"/>
                <a:ea typeface="Arimo"/>
                <a:cs typeface="Arimo"/>
                <a:sym typeface="Arimo"/>
              </a:rPr>
              <a:t>Eros Ryan Simette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887815" y="2468447"/>
            <a:ext cx="3622195" cy="2404232"/>
          </a:xfrm>
          <a:custGeom>
            <a:avLst/>
            <a:gdLst/>
            <a:ahLst/>
            <a:cxnLst/>
            <a:rect r="r" b="b" t="t" l="l"/>
            <a:pathLst>
              <a:path h="2404232" w="3622195">
                <a:moveTo>
                  <a:pt x="0" y="0"/>
                </a:moveTo>
                <a:lnTo>
                  <a:pt x="3622195" y="0"/>
                </a:lnTo>
                <a:lnTo>
                  <a:pt x="3622195" y="2404232"/>
                </a:lnTo>
                <a:lnTo>
                  <a:pt x="0" y="24042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578853" y="2468447"/>
            <a:ext cx="5573447" cy="2404232"/>
          </a:xfrm>
          <a:custGeom>
            <a:avLst/>
            <a:gdLst/>
            <a:ahLst/>
            <a:cxnLst/>
            <a:rect r="r" b="b" t="t" l="l"/>
            <a:pathLst>
              <a:path h="2404232" w="5573447">
                <a:moveTo>
                  <a:pt x="0" y="0"/>
                </a:moveTo>
                <a:lnTo>
                  <a:pt x="5573447" y="0"/>
                </a:lnTo>
                <a:lnTo>
                  <a:pt x="5573447" y="2404232"/>
                </a:lnTo>
                <a:lnTo>
                  <a:pt x="0" y="24042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87815" y="5968893"/>
            <a:ext cx="3622195" cy="2716646"/>
          </a:xfrm>
          <a:custGeom>
            <a:avLst/>
            <a:gdLst/>
            <a:ahLst/>
            <a:cxnLst/>
            <a:rect r="r" b="b" t="t" l="l"/>
            <a:pathLst>
              <a:path h="2716646" w="3622195">
                <a:moveTo>
                  <a:pt x="0" y="0"/>
                </a:moveTo>
                <a:lnTo>
                  <a:pt x="3622195" y="0"/>
                </a:lnTo>
                <a:lnTo>
                  <a:pt x="3622195" y="2716646"/>
                </a:lnTo>
                <a:lnTo>
                  <a:pt x="0" y="27166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67380" y="828675"/>
            <a:ext cx="9876234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Formato e Geometria (Shaping)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7380" y="2420822"/>
            <a:ext cx="5375957" cy="6648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11"/>
              </a:lnSpc>
              <a:spcBef>
                <a:spcPct val="0"/>
              </a:spcBef>
            </a:pPr>
            <a:r>
              <a:rPr lang="en-US" sz="2093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2093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anipulação da forma física para controlar a direção das ondas eletromagnéticas refletidas.</a:t>
            </a:r>
          </a:p>
          <a:p>
            <a:pPr algn="just">
              <a:lnSpc>
                <a:spcPts val="2511"/>
              </a:lnSpc>
              <a:spcBef>
                <a:spcPct val="0"/>
              </a:spcBef>
            </a:pPr>
          </a:p>
          <a:p>
            <a:pPr algn="just">
              <a:lnSpc>
                <a:spcPts val="2511"/>
              </a:lnSpc>
              <a:spcBef>
                <a:spcPct val="0"/>
              </a:spcBef>
            </a:pPr>
            <a:r>
              <a:rPr lang="en-US" sz="2093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geometria stealth possui duas abordagens principais:</a:t>
            </a:r>
          </a:p>
          <a:p>
            <a:pPr algn="just" marL="451946" indent="-225973" lvl="1">
              <a:lnSpc>
                <a:spcPts val="2511"/>
              </a:lnSpc>
              <a:buFont typeface="Arial"/>
              <a:buChar char="•"/>
            </a:pPr>
            <a:r>
              <a:rPr lang="en-US" sz="2093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Facetada: Utilizada no pioneiro F-117 Nighthawk, consiste em superfícies planas e angulares que refletem as ondas de radar em direções específicas, longe do emissor. Esta abordagem foi necessária devido às limitações computacionais da década de 1970.</a:t>
            </a:r>
          </a:p>
          <a:p>
            <a:pPr algn="just">
              <a:lnSpc>
                <a:spcPts val="2511"/>
              </a:lnSpc>
              <a:spcBef>
                <a:spcPct val="0"/>
              </a:spcBef>
            </a:pPr>
          </a:p>
          <a:p>
            <a:pPr algn="just" marL="451946" indent="-225973" lvl="1">
              <a:lnSpc>
                <a:spcPts val="2511"/>
              </a:lnSpc>
              <a:buFont typeface="Arial"/>
              <a:buChar char="•"/>
            </a:pPr>
            <a:r>
              <a:rPr lang="en-US" sz="2093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Curvilínea: Adotada em aeronaves mais modernas como o F-22 e F-35, emprega curvas suaves e contínuas que dispersam as ondas de radar em múltiplas direções, reduzindo ainda mais a energia refletida detectável.</a:t>
            </a:r>
          </a:p>
          <a:p>
            <a:pPr algn="just">
              <a:lnSpc>
                <a:spcPts val="2511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046740" y="5930793"/>
            <a:ext cx="4194521" cy="3124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65"/>
              </a:lnSpc>
              <a:spcBef>
                <a:spcPct val="0"/>
              </a:spcBef>
            </a:pPr>
            <a:r>
              <a:rPr lang="en-US" sz="17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Elemento com Função Stealth</a:t>
            </a:r>
          </a:p>
          <a:p>
            <a:pPr algn="just">
              <a:lnSpc>
                <a:spcPts val="2065"/>
              </a:lnSpc>
            </a:pPr>
            <a:r>
              <a:rPr lang="en-US" sz="17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Bordas alinhadas:</a:t>
            </a:r>
          </a:p>
          <a:p>
            <a:pPr algn="just" marL="371623" indent="-185811" lvl="1">
              <a:lnSpc>
                <a:spcPts val="2065"/>
              </a:lnSpc>
              <a:buFont typeface="Arial"/>
              <a:buChar char="•"/>
            </a:pPr>
            <a:r>
              <a:rPr lang="en-US" sz="17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Reduzem pontos de reflexão.</a:t>
            </a:r>
          </a:p>
          <a:p>
            <a:pPr algn="just">
              <a:lnSpc>
                <a:spcPts val="2065"/>
              </a:lnSpc>
            </a:pPr>
            <a:r>
              <a:rPr lang="en-US" sz="17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Dutos de admissão em "S":</a:t>
            </a:r>
          </a:p>
          <a:p>
            <a:pPr algn="just" marL="371623" indent="-185811" lvl="1">
              <a:lnSpc>
                <a:spcPts val="2065"/>
              </a:lnSpc>
              <a:buFont typeface="Arial"/>
              <a:buChar char="•"/>
            </a:pPr>
            <a:r>
              <a:rPr lang="en-US" sz="17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Ocultam as pás do motor (forte refletor).</a:t>
            </a:r>
          </a:p>
          <a:p>
            <a:pPr algn="just">
              <a:lnSpc>
                <a:spcPts val="2065"/>
              </a:lnSpc>
            </a:pPr>
            <a:r>
              <a:rPr lang="en-US" sz="17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Compartimentos internos:</a:t>
            </a:r>
          </a:p>
          <a:p>
            <a:pPr algn="just" marL="371623" indent="-185811" lvl="1">
              <a:lnSpc>
                <a:spcPts val="2065"/>
              </a:lnSpc>
              <a:buFont typeface="Arial"/>
              <a:buChar char="•"/>
            </a:pPr>
            <a:r>
              <a:rPr lang="en-US" sz="17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Eliminam reflexões de armamentos externos.</a:t>
            </a:r>
          </a:p>
          <a:p>
            <a:pPr algn="just">
              <a:lnSpc>
                <a:spcPts val="2065"/>
              </a:lnSpc>
            </a:pPr>
            <a:r>
              <a:rPr lang="en-US" sz="17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Tubeiras especiais:</a:t>
            </a:r>
          </a:p>
          <a:p>
            <a:pPr algn="just" marL="371623" indent="-185811" lvl="1">
              <a:lnSpc>
                <a:spcPts val="2065"/>
              </a:lnSpc>
              <a:buFont typeface="Arial"/>
              <a:buChar char="•"/>
            </a:pPr>
            <a:r>
              <a:rPr lang="en-US" sz="17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Reduzem assinatura infravermelha e radar.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660412" y="5076825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Angulos de reflexão do B2 Spirit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215325" y="5076825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F117 Nighthawk visto de frente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15325" y="8874409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F-35 Lightning II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92507" y="5725340"/>
            <a:ext cx="4122897" cy="2745849"/>
          </a:xfrm>
          <a:custGeom>
            <a:avLst/>
            <a:gdLst/>
            <a:ahLst/>
            <a:cxnLst/>
            <a:rect r="r" b="b" t="t" l="l"/>
            <a:pathLst>
              <a:path h="2745849" w="4122897">
                <a:moveTo>
                  <a:pt x="0" y="0"/>
                </a:moveTo>
                <a:lnTo>
                  <a:pt x="4122897" y="0"/>
                </a:lnTo>
                <a:lnTo>
                  <a:pt x="4122897" y="2745849"/>
                </a:lnTo>
                <a:lnTo>
                  <a:pt x="0" y="27458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292507" y="2085573"/>
            <a:ext cx="4173208" cy="2347430"/>
          </a:xfrm>
          <a:custGeom>
            <a:avLst/>
            <a:gdLst/>
            <a:ahLst/>
            <a:cxnLst/>
            <a:rect r="r" b="b" t="t" l="l"/>
            <a:pathLst>
              <a:path h="2347430" w="4173208">
                <a:moveTo>
                  <a:pt x="0" y="0"/>
                </a:moveTo>
                <a:lnTo>
                  <a:pt x="4173208" y="0"/>
                </a:lnTo>
                <a:lnTo>
                  <a:pt x="4173208" y="2347429"/>
                </a:lnTo>
                <a:lnTo>
                  <a:pt x="0" y="23474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453443" y="2085573"/>
            <a:ext cx="3053567" cy="2347430"/>
          </a:xfrm>
          <a:custGeom>
            <a:avLst/>
            <a:gdLst/>
            <a:ahLst/>
            <a:cxnLst/>
            <a:rect r="r" b="b" t="t" l="l"/>
            <a:pathLst>
              <a:path h="2347430" w="3053567">
                <a:moveTo>
                  <a:pt x="0" y="0"/>
                </a:moveTo>
                <a:lnTo>
                  <a:pt x="3053567" y="0"/>
                </a:lnTo>
                <a:lnTo>
                  <a:pt x="3053567" y="2347429"/>
                </a:lnTo>
                <a:lnTo>
                  <a:pt x="0" y="23474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Evolução Histórica da Tecnologia Stealth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061049"/>
            <a:ext cx="6975836" cy="6362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Evolução Histórica:</a:t>
            </a:r>
          </a:p>
          <a:p>
            <a:pPr algn="just">
              <a:lnSpc>
                <a:spcPts val="2660"/>
              </a:lnSpc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1940s</a:t>
            </a:r>
          </a:p>
          <a:p>
            <a:pPr algn="just" marL="410213" indent="-205106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Primeiros conceitos: Horten Ho 229, asa voadora alemã com design que reduzia reflexão de radar.</a:t>
            </a:r>
          </a:p>
          <a:p>
            <a:pPr algn="just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1960s</a:t>
            </a:r>
          </a:p>
          <a:p>
            <a:pPr algn="just" marL="410213" indent="-205106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Teoria Física da Difração de Pyotr Ufimtsev estabelece bases matemáticas para cálculo de reflexão de radar.</a:t>
            </a:r>
          </a:p>
          <a:p>
            <a:pPr algn="just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1970s</a:t>
            </a:r>
          </a:p>
          <a:p>
            <a:pPr algn="just" marL="410213" indent="-205106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Programa Have Blue da Lockheed desenvolve protótipos com geometria facetada para redução de RCS.</a:t>
            </a:r>
          </a:p>
          <a:p>
            <a:pPr algn="just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1980s</a:t>
            </a:r>
          </a:p>
          <a:p>
            <a:pPr algn="just" marL="410213" indent="-205106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F-117 Nighthawk torna-se a primeira aeronave stealth operacional, utilizando design angular e materiais RAM.</a:t>
            </a:r>
          </a:p>
          <a:p>
            <a:pPr algn="just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1990s</a:t>
            </a:r>
          </a:p>
          <a:p>
            <a:pPr algn="just" marL="410213" indent="-205106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B-2 Spirit introduz design de asa voadora com superfícies curvas e materiais avançados.</a:t>
            </a:r>
          </a:p>
          <a:p>
            <a:pPr algn="just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2000s-Presente</a:t>
            </a:r>
          </a:p>
          <a:p>
            <a:pPr algn="just" marL="410213" indent="-205106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F-22, F-35, Su-57 e J-20 representam a 5ª geração com stealth integrado e multifuncional.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01154" y="5455920"/>
            <a:ext cx="4558146" cy="3802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Marcos Tecnológicos:</a:t>
            </a:r>
          </a:p>
          <a:p>
            <a:pPr algn="just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b="true" sz="1799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1991: Primeira utilização em combate na Operação Tempestade no Deserto (F-117).</a:t>
            </a:r>
          </a:p>
          <a:p>
            <a:pPr algn="just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b="true" sz="1799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1999: F-117 abatido na Sérvia expõe limitações da tecnologia stealth contra radares de baixa frequência.</a:t>
            </a:r>
          </a:p>
          <a:p>
            <a:pPr algn="just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b="true" sz="1799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2011: Tecnologia stealth chinesa emerge com o J-20.</a:t>
            </a:r>
          </a:p>
          <a:p>
            <a:pPr algn="just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b="true" sz="1799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2020s: Integração de metamateriais e sistemas de contramedidas eletrônicas ativas.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895523" y="8639493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F117 Nighthawk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95523" y="4498146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Horten Ho 229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539835" y="4498146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Pyotr Ufimtsev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9525" y="5138738"/>
            <a:ext cx="12749925" cy="4762"/>
          </a:xfrm>
          <a:prstGeom prst="line">
            <a:avLst/>
          </a:prstGeom>
          <a:ln cap="rnd" w="9525">
            <a:solidFill>
              <a:srgbClr val="F3F3F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457200" y="931250"/>
            <a:ext cx="12451800" cy="3928800"/>
            <a:chOff x="0" y="0"/>
            <a:chExt cx="16602400" cy="5238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602401" cy="5238400"/>
            </a:xfrm>
            <a:custGeom>
              <a:avLst/>
              <a:gdLst/>
              <a:ahLst/>
              <a:cxnLst/>
              <a:rect r="r" b="b" t="t" l="l"/>
              <a:pathLst>
                <a:path h="5238400" w="16602401">
                  <a:moveTo>
                    <a:pt x="0" y="0"/>
                  </a:moveTo>
                  <a:lnTo>
                    <a:pt x="16602401" y="0"/>
                  </a:lnTo>
                  <a:lnTo>
                    <a:pt x="16602401" y="5238400"/>
                  </a:lnTo>
                  <a:lnTo>
                    <a:pt x="0" y="5238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0"/>
              <a:ext cx="16602400" cy="5428900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11760"/>
                </a:lnSpc>
              </a:pPr>
              <a:r>
                <a:rPr lang="en-US" sz="9800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Fundamentos Físicos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722500" y="7413625"/>
            <a:ext cx="2536800" cy="1844675"/>
            <a:chOff x="0" y="0"/>
            <a:chExt cx="3382400" cy="24595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82400" cy="2459567"/>
            </a:xfrm>
            <a:custGeom>
              <a:avLst/>
              <a:gdLst/>
              <a:ahLst/>
              <a:cxnLst/>
              <a:rect r="r" b="b" t="t" l="l"/>
              <a:pathLst>
                <a:path h="2459567" w="3382400">
                  <a:moveTo>
                    <a:pt x="0" y="0"/>
                  </a:moveTo>
                  <a:lnTo>
                    <a:pt x="3382400" y="0"/>
                  </a:lnTo>
                  <a:lnTo>
                    <a:pt x="3382400" y="2459567"/>
                  </a:lnTo>
                  <a:lnTo>
                    <a:pt x="0" y="24595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0"/>
              <a:ext cx="3382400" cy="265006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1999"/>
                </a:lnSpc>
              </a:pPr>
              <a:r>
                <a:rPr lang="en-US" sz="9999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Fundamentos Físicos do Eletromagnetismo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088630"/>
            <a:ext cx="7067197" cy="129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4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As Equações de Maxwell são a base matemática para entender como as ondas eletromagnéticas interagem com objetos: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465568" y="3344855"/>
            <a:ext cx="3589086" cy="5042054"/>
            <a:chOff x="0" y="0"/>
            <a:chExt cx="4785448" cy="672273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785448" cy="5981810"/>
            </a:xfrm>
            <a:custGeom>
              <a:avLst/>
              <a:gdLst/>
              <a:ahLst/>
              <a:cxnLst/>
              <a:rect r="r" b="b" t="t" l="l"/>
              <a:pathLst>
                <a:path h="5981810" w="4785448">
                  <a:moveTo>
                    <a:pt x="0" y="0"/>
                  </a:moveTo>
                  <a:lnTo>
                    <a:pt x="4785448" y="0"/>
                  </a:lnTo>
                  <a:lnTo>
                    <a:pt x="4785448" y="5981810"/>
                  </a:lnTo>
                  <a:lnTo>
                    <a:pt x="0" y="59818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414607" y="6351264"/>
              <a:ext cx="3956234" cy="371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9CA3A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James Clerk Maxwell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471233" y="4913620"/>
            <a:ext cx="1960086" cy="1183484"/>
          </a:xfrm>
          <a:custGeom>
            <a:avLst/>
            <a:gdLst/>
            <a:ahLst/>
            <a:cxnLst/>
            <a:rect r="r" b="b" t="t" l="l"/>
            <a:pathLst>
              <a:path h="1183484" w="1960086">
                <a:moveTo>
                  <a:pt x="0" y="0"/>
                </a:moveTo>
                <a:lnTo>
                  <a:pt x="1960085" y="0"/>
                </a:lnTo>
                <a:lnTo>
                  <a:pt x="1960085" y="1183485"/>
                </a:lnTo>
                <a:lnTo>
                  <a:pt x="0" y="11834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016" t="0" r="-19242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955258" y="4913620"/>
            <a:ext cx="2388438" cy="1183484"/>
          </a:xfrm>
          <a:custGeom>
            <a:avLst/>
            <a:gdLst/>
            <a:ahLst/>
            <a:cxnLst/>
            <a:rect r="r" b="b" t="t" l="l"/>
            <a:pathLst>
              <a:path h="1183484" w="2388438">
                <a:moveTo>
                  <a:pt x="0" y="0"/>
                </a:moveTo>
                <a:lnTo>
                  <a:pt x="2388437" y="0"/>
                </a:lnTo>
                <a:lnTo>
                  <a:pt x="2388437" y="1183485"/>
                </a:lnTo>
                <a:lnTo>
                  <a:pt x="0" y="11834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768" t="0" r="-11146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955258" y="7118499"/>
            <a:ext cx="2564669" cy="1654026"/>
          </a:xfrm>
          <a:custGeom>
            <a:avLst/>
            <a:gdLst/>
            <a:ahLst/>
            <a:cxnLst/>
            <a:rect r="r" b="b" t="t" l="l"/>
            <a:pathLst>
              <a:path h="1654026" w="2564669">
                <a:moveTo>
                  <a:pt x="0" y="0"/>
                </a:moveTo>
                <a:lnTo>
                  <a:pt x="2564669" y="0"/>
                </a:lnTo>
                <a:lnTo>
                  <a:pt x="2564669" y="1654026"/>
                </a:lnTo>
                <a:lnTo>
                  <a:pt x="0" y="16540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06352" y="7118499"/>
            <a:ext cx="2645475" cy="1011235"/>
          </a:xfrm>
          <a:custGeom>
            <a:avLst/>
            <a:gdLst/>
            <a:ahLst/>
            <a:cxnLst/>
            <a:rect r="r" b="b" t="t" l="l"/>
            <a:pathLst>
              <a:path h="1011235" w="2645475">
                <a:moveTo>
                  <a:pt x="0" y="0"/>
                </a:moveTo>
                <a:lnTo>
                  <a:pt x="2645475" y="0"/>
                </a:lnTo>
                <a:lnTo>
                  <a:pt x="2645475" y="1011235"/>
                </a:lnTo>
                <a:lnTo>
                  <a:pt x="0" y="101123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935" t="0" r="-9225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6288310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Lei de Gauss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754005" y="6288310"/>
            <a:ext cx="2967176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Lei de Gauss para o magnetismo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865254" y="8963025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Lei de Faraday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320234"/>
            <a:ext cx="2967176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b="true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Lei de Ampère</a:t>
            </a:r>
          </a:p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(com a correção de Maxwell)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7355" y="3804541"/>
            <a:ext cx="2493732" cy="1185034"/>
          </a:xfrm>
          <a:custGeom>
            <a:avLst/>
            <a:gdLst/>
            <a:ahLst/>
            <a:cxnLst/>
            <a:rect r="r" b="b" t="t" l="l"/>
            <a:pathLst>
              <a:path h="1185034" w="2493732">
                <a:moveTo>
                  <a:pt x="0" y="0"/>
                </a:moveTo>
                <a:lnTo>
                  <a:pt x="2493732" y="0"/>
                </a:lnTo>
                <a:lnTo>
                  <a:pt x="2493732" y="1185035"/>
                </a:lnTo>
                <a:lnTo>
                  <a:pt x="0" y="1185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231" t="0" r="-18487" b="-1396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289802" y="6646339"/>
            <a:ext cx="5359587" cy="2311979"/>
          </a:xfrm>
          <a:custGeom>
            <a:avLst/>
            <a:gdLst/>
            <a:ahLst/>
            <a:cxnLst/>
            <a:rect r="r" b="b" t="t" l="l"/>
            <a:pathLst>
              <a:path h="2311979" w="5359587">
                <a:moveTo>
                  <a:pt x="0" y="0"/>
                </a:moveTo>
                <a:lnTo>
                  <a:pt x="5359588" y="0"/>
                </a:lnTo>
                <a:lnTo>
                  <a:pt x="5359588" y="2311979"/>
                </a:lnTo>
                <a:lnTo>
                  <a:pt x="0" y="23119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9896650" y="6523343"/>
            <a:ext cx="6212214" cy="2557970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9987772" y="2862994"/>
            <a:ext cx="6121092" cy="2824747"/>
          </a:xfrm>
          <a:custGeom>
            <a:avLst/>
            <a:gdLst/>
            <a:ahLst/>
            <a:cxnLst/>
            <a:rect r="r" b="b" t="t" l="l"/>
            <a:pathLst>
              <a:path h="2824747" w="6121092">
                <a:moveTo>
                  <a:pt x="0" y="0"/>
                </a:moveTo>
                <a:lnTo>
                  <a:pt x="6121092" y="0"/>
                </a:lnTo>
                <a:lnTo>
                  <a:pt x="6121092" y="2824746"/>
                </a:lnTo>
                <a:lnTo>
                  <a:pt x="0" y="28247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594" t="0" r="-594" b="-4428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674126" y="3755315"/>
            <a:ext cx="2440607" cy="1185034"/>
          </a:xfrm>
          <a:custGeom>
            <a:avLst/>
            <a:gdLst/>
            <a:ahLst/>
            <a:cxnLst/>
            <a:rect r="r" b="b" t="t" l="l"/>
            <a:pathLst>
              <a:path h="1185034" w="2440607">
                <a:moveTo>
                  <a:pt x="0" y="0"/>
                </a:moveTo>
                <a:lnTo>
                  <a:pt x="2440607" y="0"/>
                </a:lnTo>
                <a:lnTo>
                  <a:pt x="2440607" y="1185035"/>
                </a:lnTo>
                <a:lnTo>
                  <a:pt x="0" y="118503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O Radar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890285"/>
            <a:ext cx="3408757" cy="775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Equação da Seção Reta Radar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0571" y="5240065"/>
            <a:ext cx="2921486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Onde Es é o campo elétrico espalhado e Ei é o campo incidente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969596" y="3076023"/>
            <a:ext cx="3868481" cy="403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Equação de alcançe do radar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217309" y="5271631"/>
            <a:ext cx="5354241" cy="578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b="true" sz="15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Onde: Pr = Potência recebida, Pt = Potência transmitida</a:t>
            </a:r>
          </a:p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b="true" sz="15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Ar = abertura efetiva, σ = RCS, se Rt=Rr = Alcance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375226" y="9191625"/>
            <a:ext cx="3346184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Demonstração de radar monostático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486008" y="9301218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Ângulos de reflexão do B2 Spirit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920885" y="5782954"/>
            <a:ext cx="4254865" cy="578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b="true" sz="15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a) Radar Monostático, b) Radar Biestático, C) Radar de espalhamento frontal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71521" y="4204183"/>
            <a:ext cx="2865354" cy="1744129"/>
          </a:xfrm>
          <a:custGeom>
            <a:avLst/>
            <a:gdLst/>
            <a:ahLst/>
            <a:cxnLst/>
            <a:rect r="r" b="b" t="t" l="l"/>
            <a:pathLst>
              <a:path h="1744129" w="2865354">
                <a:moveTo>
                  <a:pt x="0" y="0"/>
                </a:moveTo>
                <a:lnTo>
                  <a:pt x="2865354" y="0"/>
                </a:lnTo>
                <a:lnTo>
                  <a:pt x="2865354" y="1744129"/>
                </a:lnTo>
                <a:lnTo>
                  <a:pt x="0" y="17441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4540" y="7095102"/>
            <a:ext cx="4219318" cy="800622"/>
          </a:xfrm>
          <a:custGeom>
            <a:avLst/>
            <a:gdLst/>
            <a:ahLst/>
            <a:cxnLst/>
            <a:rect r="r" b="b" t="t" l="l"/>
            <a:pathLst>
              <a:path h="800622" w="4219318">
                <a:moveTo>
                  <a:pt x="0" y="0"/>
                </a:moveTo>
                <a:lnTo>
                  <a:pt x="4219317" y="0"/>
                </a:lnTo>
                <a:lnTo>
                  <a:pt x="4219317" y="800622"/>
                </a:lnTo>
                <a:lnTo>
                  <a:pt x="0" y="8006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5762" r="0" b="-390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756516" y="4616260"/>
            <a:ext cx="7906427" cy="2602750"/>
          </a:xfrm>
          <a:custGeom>
            <a:avLst/>
            <a:gdLst/>
            <a:ahLst/>
            <a:cxnLst/>
            <a:rect r="r" b="b" t="t" l="l"/>
            <a:pathLst>
              <a:path h="2602750" w="7906427">
                <a:moveTo>
                  <a:pt x="0" y="0"/>
                </a:moveTo>
                <a:lnTo>
                  <a:pt x="7906428" y="0"/>
                </a:lnTo>
                <a:lnTo>
                  <a:pt x="7906428" y="2602750"/>
                </a:lnTo>
                <a:lnTo>
                  <a:pt x="0" y="26027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880" t="-21586" r="-7501" b="-2390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 relação sinal ruido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972709" y="3532520"/>
            <a:ext cx="9474041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7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Para um</a:t>
            </a:r>
            <a:r>
              <a:rPr lang="en-US" b="true" sz="27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radar monostático, a SNR pode ser escrita como: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201709" y="7419213"/>
            <a:ext cx="7016042" cy="946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05"/>
              </a:lnSpc>
            </a:pPr>
            <a:r>
              <a:rPr lang="en-US" b="true" sz="1718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k</a:t>
            </a:r>
            <a:r>
              <a:rPr lang="en-US" b="true" sz="1718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: constante de Boltzmann</a:t>
            </a:r>
          </a:p>
          <a:p>
            <a:pPr algn="ctr">
              <a:lnSpc>
                <a:spcPts val="2405"/>
              </a:lnSpc>
            </a:pPr>
            <a:r>
              <a:rPr lang="en-US" b="true" sz="1718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T: temperatura equivalente de ruído (em K)</a:t>
            </a:r>
          </a:p>
          <a:p>
            <a:pPr algn="ctr">
              <a:lnSpc>
                <a:spcPts val="2405"/>
              </a:lnSpc>
            </a:pPr>
            <a:r>
              <a:rPr lang="en-US" b="true" sz="1718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B: largura de banda do receptor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3621" y="3451708"/>
            <a:ext cx="4481155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</a:t>
            </a:r>
            <a:r>
              <a:rPr lang="en-US" b="true" sz="15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elação sinal–ruído (SNR, Signal-to-Noise Ratio):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95346" y="6340732"/>
            <a:ext cx="2486025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</a:t>
            </a:r>
            <a:r>
              <a:rPr lang="en-US" b="true" sz="15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xpressa em decibéis (dB):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76350" y="3378690"/>
            <a:ext cx="2287298" cy="1934675"/>
          </a:xfrm>
          <a:custGeom>
            <a:avLst/>
            <a:gdLst/>
            <a:ahLst/>
            <a:cxnLst/>
            <a:rect r="r" b="b" t="t" l="l"/>
            <a:pathLst>
              <a:path h="1934675" w="2287298">
                <a:moveTo>
                  <a:pt x="0" y="0"/>
                </a:moveTo>
                <a:lnTo>
                  <a:pt x="2287298" y="0"/>
                </a:lnTo>
                <a:lnTo>
                  <a:pt x="2287298" y="1934675"/>
                </a:lnTo>
                <a:lnTo>
                  <a:pt x="0" y="19346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5035" t="-38055" r="-29664" b="-4484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23568" y="3378690"/>
            <a:ext cx="2768801" cy="1725397"/>
          </a:xfrm>
          <a:custGeom>
            <a:avLst/>
            <a:gdLst/>
            <a:ahLst/>
            <a:cxnLst/>
            <a:rect r="r" b="b" t="t" l="l"/>
            <a:pathLst>
              <a:path h="1725397" w="2768801">
                <a:moveTo>
                  <a:pt x="0" y="0"/>
                </a:moveTo>
                <a:lnTo>
                  <a:pt x="2768800" y="0"/>
                </a:lnTo>
                <a:lnTo>
                  <a:pt x="2768800" y="1725397"/>
                </a:lnTo>
                <a:lnTo>
                  <a:pt x="0" y="17253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159" t="-32011" r="-52363" b="-3334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03739" y="3459226"/>
            <a:ext cx="4155801" cy="714969"/>
          </a:xfrm>
          <a:custGeom>
            <a:avLst/>
            <a:gdLst/>
            <a:ahLst/>
            <a:cxnLst/>
            <a:rect r="r" b="b" t="t" l="l"/>
            <a:pathLst>
              <a:path h="714969" w="4155801">
                <a:moveTo>
                  <a:pt x="0" y="0"/>
                </a:moveTo>
                <a:lnTo>
                  <a:pt x="4155801" y="0"/>
                </a:lnTo>
                <a:lnTo>
                  <a:pt x="4155801" y="714969"/>
                </a:lnTo>
                <a:lnTo>
                  <a:pt x="0" y="7149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3945" r="0" b="-32127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55777" y="5961065"/>
            <a:ext cx="1851725" cy="1077024"/>
          </a:xfrm>
          <a:custGeom>
            <a:avLst/>
            <a:gdLst/>
            <a:ahLst/>
            <a:cxnLst/>
            <a:rect r="r" b="b" t="t" l="l"/>
            <a:pathLst>
              <a:path h="1077024" w="1851725">
                <a:moveTo>
                  <a:pt x="0" y="0"/>
                </a:moveTo>
                <a:lnTo>
                  <a:pt x="1851725" y="0"/>
                </a:lnTo>
                <a:lnTo>
                  <a:pt x="1851725" y="1077023"/>
                </a:lnTo>
                <a:lnTo>
                  <a:pt x="0" y="10770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Reflexão da onda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856101"/>
            <a:ext cx="4505879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Redução da Seção Reta Radar (RCS)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546512" y="2856101"/>
            <a:ext cx="3746974" cy="295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4"/>
              </a:lnSpc>
              <a:spcBef>
                <a:spcPct val="0"/>
              </a:spcBef>
            </a:pPr>
            <a:r>
              <a:rPr lang="en-US" b="true" sz="1503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Impedância de Onda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305419" y="2856101"/>
            <a:ext cx="3605097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Coeficiente de reflexão: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15689" y="4865690"/>
            <a:ext cx="4331901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Superfícies anguladas em 30-45° desviam as ondas para longe do emissor, reduzindo o retorno ao radar.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98051" y="4370390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Lei de Snell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98051" y="7238113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Reflexão da Luz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36411" y="5513390"/>
            <a:ext cx="2967176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b="true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μ é a permeabilidade magnética do meio.</a:t>
            </a:r>
          </a:p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ε (epsilon) é a permissividade elétrica do meio.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56636" y="5399132"/>
            <a:ext cx="4302664" cy="162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Se Z₂ ≈ Z₁, então R → 0 e quase nenhuma energia é refletida.</a:t>
            </a:r>
          </a:p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Os materiais RAM usam para minimizar o eco de radar, fazendo a onda entrar no material e ser convertida em calor, em vez de retornar ao emissor.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9525" y="5138738"/>
            <a:ext cx="11411755" cy="4762"/>
          </a:xfrm>
          <a:prstGeom prst="line">
            <a:avLst/>
          </a:prstGeom>
          <a:ln cap="rnd" w="9525">
            <a:solidFill>
              <a:srgbClr val="F3F3F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457200" y="931250"/>
            <a:ext cx="12451800" cy="3928800"/>
            <a:chOff x="0" y="0"/>
            <a:chExt cx="16602400" cy="5238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602401" cy="5238400"/>
            </a:xfrm>
            <a:custGeom>
              <a:avLst/>
              <a:gdLst/>
              <a:ahLst/>
              <a:cxnLst/>
              <a:rect r="r" b="b" t="t" l="l"/>
              <a:pathLst>
                <a:path h="5238400" w="16602401">
                  <a:moveTo>
                    <a:pt x="0" y="0"/>
                  </a:moveTo>
                  <a:lnTo>
                    <a:pt x="16602401" y="0"/>
                  </a:lnTo>
                  <a:lnTo>
                    <a:pt x="16602401" y="5238400"/>
                  </a:lnTo>
                  <a:lnTo>
                    <a:pt x="0" y="5238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0"/>
              <a:ext cx="16602400" cy="5428900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11999"/>
                </a:lnSpc>
              </a:pPr>
              <a:r>
                <a:rPr lang="en-US" sz="9999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Atualmente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722500" y="7413625"/>
            <a:ext cx="2536800" cy="1844675"/>
            <a:chOff x="0" y="0"/>
            <a:chExt cx="3382400" cy="24595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82400" cy="2459567"/>
            </a:xfrm>
            <a:custGeom>
              <a:avLst/>
              <a:gdLst/>
              <a:ahLst/>
              <a:cxnLst/>
              <a:rect r="r" b="b" t="t" l="l"/>
              <a:pathLst>
                <a:path h="2459567" w="3382400">
                  <a:moveTo>
                    <a:pt x="0" y="0"/>
                  </a:moveTo>
                  <a:lnTo>
                    <a:pt x="3382400" y="0"/>
                  </a:lnTo>
                  <a:lnTo>
                    <a:pt x="3382400" y="2459567"/>
                  </a:lnTo>
                  <a:lnTo>
                    <a:pt x="0" y="24595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0"/>
              <a:ext cx="3382400" cy="265006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1999"/>
                </a:lnSpc>
              </a:pPr>
              <a:r>
                <a:rPr lang="en-US" sz="9999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Países Desenvolvedores e Usuários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5170711" y="2565494"/>
            <a:ext cx="8723735" cy="4828787"/>
          </a:xfrm>
          <a:custGeom>
            <a:avLst/>
            <a:gdLst/>
            <a:ahLst/>
            <a:cxnLst/>
            <a:rect r="r" b="b" t="t" l="l"/>
            <a:pathLst>
              <a:path h="4828787" w="8723735">
                <a:moveTo>
                  <a:pt x="0" y="0"/>
                </a:moveTo>
                <a:lnTo>
                  <a:pt x="8723735" y="0"/>
                </a:lnTo>
                <a:lnTo>
                  <a:pt x="8723735" y="4828788"/>
                </a:lnTo>
                <a:lnTo>
                  <a:pt x="0" y="48287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V="true">
            <a:off x="4098147" y="4039118"/>
            <a:ext cx="2217874" cy="61355"/>
          </a:xfrm>
          <a:prstGeom prst="line">
            <a:avLst/>
          </a:prstGeom>
          <a:ln cap="flat" w="38100">
            <a:solidFill>
              <a:srgbClr val="004AA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837710" y="3459459"/>
            <a:ext cx="3260436" cy="1684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03"/>
              </a:lnSpc>
            </a:pPr>
            <a:r>
              <a:rPr lang="en-US" sz="1574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Estados Unidos</a:t>
            </a:r>
          </a:p>
          <a:p>
            <a:pPr algn="just">
              <a:lnSpc>
                <a:spcPts val="2203"/>
              </a:lnSpc>
            </a:pPr>
            <a:r>
              <a:rPr lang="en-US" sz="157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Líder global em tec</a:t>
            </a:r>
            <a:r>
              <a:rPr lang="en-US" sz="157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nologia stealth, com plataformas operacionais como F-22, F-35, B-2 e B-21. Investimento contínuo em materiais avançados e geometria de baixa observabilidade.</a:t>
            </a:r>
          </a:p>
        </p:txBody>
      </p:sp>
      <p:sp>
        <p:nvSpPr>
          <p:cNvPr name="AutoShape 6" id="6"/>
          <p:cNvSpPr/>
          <p:nvPr/>
        </p:nvSpPr>
        <p:spPr>
          <a:xfrm>
            <a:off x="12196946" y="4314074"/>
            <a:ext cx="2258777" cy="647502"/>
          </a:xfrm>
          <a:prstGeom prst="line">
            <a:avLst/>
          </a:prstGeom>
          <a:ln cap="flat" w="38100">
            <a:solidFill>
              <a:srgbClr val="E6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4455723" y="4472723"/>
            <a:ext cx="3116671" cy="169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5"/>
              </a:lnSpc>
              <a:spcBef>
                <a:spcPct val="0"/>
              </a:spcBef>
            </a:pPr>
            <a:r>
              <a:rPr lang="en-US" b="true" sz="136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China</a:t>
            </a:r>
          </a:p>
          <a:p>
            <a:pPr algn="just">
              <a:lnSpc>
                <a:spcPts val="1905"/>
              </a:lnSpc>
              <a:spcBef>
                <a:spcPct val="0"/>
              </a:spcBef>
            </a:pPr>
            <a:r>
              <a:rPr lang="en-US" b="true" sz="136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Rápido desenvolvimento com o J-20 e FC-31, além de navios Type 055. Foco em engenharia reversa e inovação em materiais RAM. Desenvolvimento de drones stealth como o GJ-11.</a:t>
            </a:r>
          </a:p>
        </p:txBody>
      </p:sp>
      <p:sp>
        <p:nvSpPr>
          <p:cNvPr name="AutoShape 8" id="8"/>
          <p:cNvSpPr/>
          <p:nvPr/>
        </p:nvSpPr>
        <p:spPr>
          <a:xfrm flipH="true" flipV="true">
            <a:off x="10324517" y="3425884"/>
            <a:ext cx="522629" cy="3824122"/>
          </a:xfrm>
          <a:prstGeom prst="line">
            <a:avLst/>
          </a:prstGeom>
          <a:ln cap="flat" w="38100">
            <a:solidFill>
              <a:srgbClr val="E6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8616703" y="7337132"/>
            <a:ext cx="4727275" cy="1305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65"/>
              </a:lnSpc>
              <a:spcBef>
                <a:spcPct val="0"/>
              </a:spcBef>
            </a:pPr>
            <a:r>
              <a:rPr lang="en-US" b="true" sz="1475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Rússia</a:t>
            </a:r>
          </a:p>
          <a:p>
            <a:pPr algn="just">
              <a:lnSpc>
                <a:spcPts val="2065"/>
              </a:lnSpc>
              <a:spcBef>
                <a:spcPct val="0"/>
              </a:spcBef>
            </a:pPr>
            <a:r>
              <a:rPr lang="en-US" b="true" sz="1475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Desenvolvimento do Su-57 Felon com capacidades stealth moderadas. </a:t>
            </a:r>
          </a:p>
          <a:p>
            <a:pPr algn="just">
              <a:lnSpc>
                <a:spcPts val="2065"/>
              </a:lnSpc>
              <a:spcBef>
                <a:spcPct val="0"/>
              </a:spcBef>
            </a:pPr>
            <a:r>
              <a:rPr lang="en-US" b="true" sz="1475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Abordagem priorizando manobrabilidade e contramedidas eletrônicas sobre furtividade pura.</a:t>
            </a:r>
          </a:p>
        </p:txBody>
      </p:sp>
      <p:sp>
        <p:nvSpPr>
          <p:cNvPr name="AutoShape 10" id="10"/>
          <p:cNvSpPr/>
          <p:nvPr/>
        </p:nvSpPr>
        <p:spPr>
          <a:xfrm flipV="true">
            <a:off x="4098147" y="3714411"/>
            <a:ext cx="5045853" cy="3679871"/>
          </a:xfrm>
          <a:prstGeom prst="line">
            <a:avLst/>
          </a:prstGeom>
          <a:ln cap="flat" w="38100">
            <a:solidFill>
              <a:srgbClr val="004AA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2143078" y="7350306"/>
            <a:ext cx="3910138" cy="1315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28"/>
              </a:lnSpc>
              <a:spcBef>
                <a:spcPct val="0"/>
              </a:spcBef>
            </a:pPr>
            <a:r>
              <a:rPr lang="en-US" b="true" sz="1448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Europa</a:t>
            </a:r>
          </a:p>
          <a:p>
            <a:pPr algn="just">
              <a:lnSpc>
                <a:spcPts val="2028"/>
              </a:lnSpc>
              <a:spcBef>
                <a:spcPct val="0"/>
              </a:spcBef>
            </a:pPr>
            <a:r>
              <a:rPr lang="en-US" b="true" sz="1448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Projeto FCAS (França, Alemanha, Espanha) e Tempest (Reino Unido, Itália, Suécia) para desenvolvimento de caças stealth de próxima geração com tecnologia própria.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628708" y="6238876"/>
            <a:ext cx="4361639" cy="2904852"/>
          </a:xfrm>
          <a:custGeom>
            <a:avLst/>
            <a:gdLst/>
            <a:ahLst/>
            <a:cxnLst/>
            <a:rect r="r" b="b" t="t" l="l"/>
            <a:pathLst>
              <a:path h="2904852" w="4361639">
                <a:moveTo>
                  <a:pt x="0" y="0"/>
                </a:moveTo>
                <a:lnTo>
                  <a:pt x="4361639" y="0"/>
                </a:lnTo>
                <a:lnTo>
                  <a:pt x="4361639" y="2904851"/>
                </a:lnTo>
                <a:lnTo>
                  <a:pt x="0" y="29048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750108" y="2190283"/>
            <a:ext cx="4361639" cy="3181817"/>
          </a:xfrm>
          <a:custGeom>
            <a:avLst/>
            <a:gdLst/>
            <a:ahLst/>
            <a:cxnLst/>
            <a:rect r="r" b="b" t="t" l="l"/>
            <a:pathLst>
              <a:path h="3181817" w="4361639">
                <a:moveTo>
                  <a:pt x="0" y="0"/>
                </a:moveTo>
                <a:lnTo>
                  <a:pt x="4361639" y="0"/>
                </a:lnTo>
                <a:lnTo>
                  <a:pt x="4361639" y="3181817"/>
                </a:lnTo>
                <a:lnTo>
                  <a:pt x="0" y="31818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601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81796" y="6031191"/>
            <a:ext cx="4777504" cy="3181817"/>
          </a:xfrm>
          <a:custGeom>
            <a:avLst/>
            <a:gdLst/>
            <a:ahLst/>
            <a:cxnLst/>
            <a:rect r="r" b="b" t="t" l="l"/>
            <a:pathLst>
              <a:path h="3181817" w="4777504">
                <a:moveTo>
                  <a:pt x="0" y="0"/>
                </a:moveTo>
                <a:lnTo>
                  <a:pt x="4777504" y="0"/>
                </a:lnTo>
                <a:lnTo>
                  <a:pt x="4777504" y="3181818"/>
                </a:lnTo>
                <a:lnTo>
                  <a:pt x="0" y="31818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44134" y="2238414"/>
            <a:ext cx="4415166" cy="2543136"/>
          </a:xfrm>
          <a:custGeom>
            <a:avLst/>
            <a:gdLst/>
            <a:ahLst/>
            <a:cxnLst/>
            <a:rect r="r" b="b" t="t" l="l"/>
            <a:pathLst>
              <a:path h="2543136" w="4415166">
                <a:moveTo>
                  <a:pt x="0" y="0"/>
                </a:moveTo>
                <a:lnTo>
                  <a:pt x="4415166" y="0"/>
                </a:lnTo>
                <a:lnTo>
                  <a:pt x="4415166" y="2543136"/>
                </a:lnTo>
                <a:lnTo>
                  <a:pt x="0" y="25431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Aeronaves Stealth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573788"/>
            <a:ext cx="5989021" cy="4860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1"/>
              </a:lnSpc>
              <a:spcBef>
                <a:spcPct val="0"/>
              </a:spcBef>
            </a:pPr>
            <a:r>
              <a:rPr lang="en-US" b="true" sz="250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Foco em r</a:t>
            </a:r>
            <a:r>
              <a:rPr lang="en-US" b="true" sz="250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edução da assinatura radar crítica para missões de penetração em espaço aéreo hostil. </a:t>
            </a:r>
          </a:p>
          <a:p>
            <a:pPr algn="just" marL="539987" indent="-269994" lvl="1">
              <a:lnSpc>
                <a:spcPts val="3501"/>
              </a:lnSpc>
              <a:buFont typeface="Arial"/>
              <a:buChar char="•"/>
            </a:pPr>
            <a:r>
              <a:rPr lang="en-US" b="true" sz="250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Caças de 5ª geração como o F-22 Raptor, F-35 Lightning II, Su-57 Felon e J-20 Mighty Dragon.</a:t>
            </a:r>
          </a:p>
          <a:p>
            <a:pPr algn="just">
              <a:lnSpc>
                <a:spcPts val="3501"/>
              </a:lnSpc>
              <a:spcBef>
                <a:spcPct val="0"/>
              </a:spcBef>
            </a:pPr>
          </a:p>
          <a:p>
            <a:pPr algn="just">
              <a:lnSpc>
                <a:spcPts val="3501"/>
              </a:lnSpc>
              <a:spcBef>
                <a:spcPct val="0"/>
              </a:spcBef>
            </a:pPr>
            <a:r>
              <a:rPr lang="en-US" b="true" sz="250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Bombardeiros estratégicos como o B-2 Spirit tem a capacidade de penetrar defesas antiaéreas avançadas para missões de ataque de longo alcance.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325939" y="5624513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F-35 Lightning II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63332" y="5076825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Eurofighter Typhoon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25939" y="9255104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Su 57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863332" y="9369404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J-20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>
            <a:videoFile r:link="rId3"/>
          </p:nvPr>
        </p:nvPicPr>
        <p:blipFill>
          <a:blip r:embed="rId2"/>
          <a:stretch>
            <a:fillRect/>
          </a:stretch>
        </p:blipFill>
        <p:spPr>
          <a:xfrm rot="0">
            <a:off x="3653314" y="2057400"/>
            <a:ext cx="10981372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32824" y="2087200"/>
            <a:ext cx="8011176" cy="5335443"/>
          </a:xfrm>
          <a:custGeom>
            <a:avLst/>
            <a:gdLst/>
            <a:ahLst/>
            <a:cxnLst/>
            <a:rect r="r" b="b" t="t" l="l"/>
            <a:pathLst>
              <a:path h="5335443" w="8011176">
                <a:moveTo>
                  <a:pt x="0" y="0"/>
                </a:moveTo>
                <a:lnTo>
                  <a:pt x="8011176" y="0"/>
                </a:lnTo>
                <a:lnTo>
                  <a:pt x="8011176" y="5335443"/>
                </a:lnTo>
                <a:lnTo>
                  <a:pt x="0" y="53354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846472" y="2087200"/>
            <a:ext cx="8011176" cy="5335443"/>
          </a:xfrm>
          <a:custGeom>
            <a:avLst/>
            <a:gdLst/>
            <a:ahLst/>
            <a:cxnLst/>
            <a:rect r="r" b="b" t="t" l="l"/>
            <a:pathLst>
              <a:path h="5335443" w="8011176">
                <a:moveTo>
                  <a:pt x="0" y="0"/>
                </a:moveTo>
                <a:lnTo>
                  <a:pt x="8011176" y="0"/>
                </a:lnTo>
                <a:lnTo>
                  <a:pt x="8011176" y="5335443"/>
                </a:lnTo>
                <a:lnTo>
                  <a:pt x="0" y="53354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Tecnologia Stealth em Outros Veículos Militares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75875" y="7622668"/>
            <a:ext cx="6725074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PL-01 na Exposição Internacional da Indústria de Defesa de 2013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68472" y="7622668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USS Zum</a:t>
            </a: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walt em 21 April 2016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Desafios e Contramedidas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485302" y="2145030"/>
            <a:ext cx="7773998" cy="5901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Contramedidas: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Radares de banda VHF/UHF, com comprimentos de onda maiores, são capazes de detectar aeronaves stealth pela ressonância com elementos estruturais.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Radares multiestáticos, que utilizam emissores e receptores geograficamente separados, podem triangular a posição de alvos com baixa assinatura radar.</a:t>
            </a:r>
          </a:p>
          <a:p>
            <a:pPr algn="just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Sensores infravermelhos (IRST) e sistemas eletro-ópticos avançados detectam a assinatura térmica de motores e atrito aerodinâmico, mesmo em plataformas projetadas para serem invisíveis ao radar.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145030"/>
            <a:ext cx="8115300" cy="5901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Desafios: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quilíbrio entre furtividade, desempenho aerodinâmico e custo operacional. Aeronaves com baixa observabilidade frequentemente sacrificam capacidade de carga, manobrabilidade e alcance, além de demandarem materiais e geometrias que encarecem sua produção e manutenção.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Outro ponto crítico está na manutenção dos revestimentos RAM (Radar Absorbing Materials). Esses materiais são altamente sensíveis a fatores ambientais — como umidade, calor e abrasão — e exigem manutenção especializada, elevando consideravelmente os custos do ciclo de vida das plataformas furtivas.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2500900"/>
            <a:ext cx="6163061" cy="5285200"/>
            <a:chOff x="0" y="0"/>
            <a:chExt cx="1623193" cy="13919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23193" cy="1391987"/>
            </a:xfrm>
            <a:custGeom>
              <a:avLst/>
              <a:gdLst/>
              <a:ahLst/>
              <a:cxnLst/>
              <a:rect r="r" b="b" t="t" l="l"/>
              <a:pathLst>
                <a:path h="1391987" w="1623193">
                  <a:moveTo>
                    <a:pt x="0" y="0"/>
                  </a:moveTo>
                  <a:lnTo>
                    <a:pt x="1623193" y="0"/>
                  </a:lnTo>
                  <a:lnTo>
                    <a:pt x="1623193" y="1391987"/>
                  </a:lnTo>
                  <a:lnTo>
                    <a:pt x="0" y="139198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623193" cy="14586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144000" y="2500900"/>
            <a:ext cx="6163061" cy="5308450"/>
          </a:xfrm>
          <a:custGeom>
            <a:avLst/>
            <a:gdLst/>
            <a:ahLst/>
            <a:cxnLst/>
            <a:rect r="r" b="b" t="t" l="l"/>
            <a:pathLst>
              <a:path h="5308450" w="6163061">
                <a:moveTo>
                  <a:pt x="0" y="0"/>
                </a:moveTo>
                <a:lnTo>
                  <a:pt x="6163061" y="0"/>
                </a:lnTo>
                <a:lnTo>
                  <a:pt x="6163061" y="5308450"/>
                </a:lnTo>
                <a:lnTo>
                  <a:pt x="0" y="5308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1028700" y="2424700"/>
            <a:ext cx="6891343" cy="601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797" indent="-215899" lvl="1">
              <a:lnSpc>
                <a:spcPts val="279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Metamateriais, com propriedades eletromagnéticas artificiais como índice de refração negativo, abrindo caminho para estruturas ultrafinas e altamente eficientes na absorção de radar.</a:t>
            </a:r>
          </a:p>
          <a:p>
            <a:pPr algn="just" marL="431797" indent="-215899" lvl="1">
              <a:lnSpc>
                <a:spcPts val="279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Camuflagem ativa, que ajusta em tempo real as propriedades eletromagnéticas da superfície da aeronave.</a:t>
            </a:r>
          </a:p>
          <a:p>
            <a:pPr algn="just" marL="431797" indent="-215899" lvl="1">
              <a:lnSpc>
                <a:spcPts val="279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Tecnologia Plasma Stealth, baseada em campos de plasma ionizado, pode absorver ou defletir ondas de radar com maior eficácia do que materiais passivos.</a:t>
            </a:r>
          </a:p>
          <a:p>
            <a:pPr algn="just" marL="431797" indent="-215899" lvl="1">
              <a:lnSpc>
                <a:spcPts val="279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Nanotecnologia, aplicada a materiais RAM, permite o controle preciso de suas propriedades em nível molecular, otimizando a absorção em múltiplas bandas de frequência.</a:t>
            </a:r>
          </a:p>
          <a:p>
            <a:pPr algn="just" marL="431797" indent="-215899" lvl="1">
              <a:lnSpc>
                <a:spcPts val="279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integração com inteligência artificial oferece a capacidade de adaptar dinamicamente as características furtivas da plataforma conforme a ameaça detectada.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 Sexta Geração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2500900"/>
            <a:ext cx="6163061" cy="5285200"/>
            <a:chOff x="0" y="0"/>
            <a:chExt cx="1623193" cy="13919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23193" cy="1391987"/>
            </a:xfrm>
            <a:custGeom>
              <a:avLst/>
              <a:gdLst/>
              <a:ahLst/>
              <a:cxnLst/>
              <a:rect r="r" b="b" t="t" l="l"/>
              <a:pathLst>
                <a:path h="1391987" w="1623193">
                  <a:moveTo>
                    <a:pt x="0" y="0"/>
                  </a:moveTo>
                  <a:lnTo>
                    <a:pt x="1623193" y="0"/>
                  </a:lnTo>
                  <a:lnTo>
                    <a:pt x="1623193" y="1391987"/>
                  </a:lnTo>
                  <a:lnTo>
                    <a:pt x="0" y="139198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623193" cy="14586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6419" r="0" b="6419"/>
          <a:stretch>
            <a:fillRect/>
          </a:stretch>
        </p:blipFill>
        <p:spPr>
          <a:xfrm flipH="false" flipV="false" rot="0">
            <a:off x="9144000" y="2414290"/>
            <a:ext cx="6163061" cy="537181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28700" y="2415175"/>
            <a:ext cx="6891343" cy="602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8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Metamateriais, com propriedades eletromagnéticas artificiais como índice de refração negativo, abrindo caminho para estruturas ultrafinas e altamente eficientes na absorção de radar.</a:t>
            </a:r>
          </a:p>
          <a:p>
            <a:pPr algn="just" marL="431801" indent="-215900" lvl="1">
              <a:lnSpc>
                <a:spcPts val="28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Camuflagem ativa, que ajusta em tempo real as propriedades eletromagnéticas da superfície da aeronave.</a:t>
            </a:r>
          </a:p>
          <a:p>
            <a:pPr algn="just" marL="431801" indent="-215900" lvl="1">
              <a:lnSpc>
                <a:spcPts val="28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Tecnologia Plasma Stealth, baseada em campos de plasma ionizado, pode absorver ou defletir ondas de radar com maior eficácia do que materiais passivos.</a:t>
            </a:r>
          </a:p>
          <a:p>
            <a:pPr algn="just" marL="431801" indent="-215900" lvl="1">
              <a:lnSpc>
                <a:spcPts val="28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Nanotecnologia, aplicada a materiais RAM, permite o controle preciso de suas propriedades em nível molecular, otimizando a absorção em múltiplas bandas de frequência.</a:t>
            </a:r>
          </a:p>
          <a:p>
            <a:pPr algn="just" marL="431801" indent="-215900" lvl="1">
              <a:lnSpc>
                <a:spcPts val="28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integração com inteligência artificial oferece a capacidade de adaptar dinamicamente as características furtivas da plataforma conforme a ameaça detectada.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 Sexta Geração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9525" y="5138738"/>
            <a:ext cx="11411755" cy="4762"/>
          </a:xfrm>
          <a:prstGeom prst="line">
            <a:avLst/>
          </a:prstGeom>
          <a:ln cap="rnd" w="9525">
            <a:solidFill>
              <a:srgbClr val="F3F3F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457200" y="931250"/>
            <a:ext cx="12451800" cy="3928800"/>
            <a:chOff x="0" y="0"/>
            <a:chExt cx="16602400" cy="5238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602401" cy="5238400"/>
            </a:xfrm>
            <a:custGeom>
              <a:avLst/>
              <a:gdLst/>
              <a:ahLst/>
              <a:cxnLst/>
              <a:rect r="r" b="b" t="t" l="l"/>
              <a:pathLst>
                <a:path h="5238400" w="16602401">
                  <a:moveTo>
                    <a:pt x="0" y="0"/>
                  </a:moveTo>
                  <a:lnTo>
                    <a:pt x="16602401" y="0"/>
                  </a:lnTo>
                  <a:lnTo>
                    <a:pt x="16602401" y="5238400"/>
                  </a:lnTo>
                  <a:lnTo>
                    <a:pt x="0" y="5238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0"/>
              <a:ext cx="16602400" cy="5428900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11999"/>
                </a:lnSpc>
              </a:pPr>
              <a:r>
                <a:rPr lang="en-US" sz="9999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O Brasil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722500" y="7413625"/>
            <a:ext cx="2536800" cy="1844675"/>
            <a:chOff x="0" y="0"/>
            <a:chExt cx="3382400" cy="24595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82400" cy="2459567"/>
            </a:xfrm>
            <a:custGeom>
              <a:avLst/>
              <a:gdLst/>
              <a:ahLst/>
              <a:cxnLst/>
              <a:rect r="r" b="b" t="t" l="l"/>
              <a:pathLst>
                <a:path h="2459567" w="3382400">
                  <a:moveTo>
                    <a:pt x="0" y="0"/>
                  </a:moveTo>
                  <a:lnTo>
                    <a:pt x="3382400" y="0"/>
                  </a:lnTo>
                  <a:lnTo>
                    <a:pt x="3382400" y="2459567"/>
                  </a:lnTo>
                  <a:lnTo>
                    <a:pt x="0" y="24595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0"/>
              <a:ext cx="3382400" cy="265006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1999"/>
                </a:lnSpc>
              </a:pPr>
              <a:r>
                <a:rPr lang="en-US" sz="9999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3419" y="3415722"/>
            <a:ext cx="5641726" cy="3455557"/>
          </a:xfrm>
          <a:custGeom>
            <a:avLst/>
            <a:gdLst/>
            <a:ahLst/>
            <a:cxnLst/>
            <a:rect r="r" b="b" t="t" l="l"/>
            <a:pathLst>
              <a:path h="3455557" w="5641726">
                <a:moveTo>
                  <a:pt x="0" y="0"/>
                </a:moveTo>
                <a:lnTo>
                  <a:pt x="5641726" y="0"/>
                </a:lnTo>
                <a:lnTo>
                  <a:pt x="5641726" y="3455556"/>
                </a:lnTo>
                <a:lnTo>
                  <a:pt x="0" y="34555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325754" y="6145832"/>
            <a:ext cx="4363508" cy="2896278"/>
          </a:xfrm>
          <a:custGeom>
            <a:avLst/>
            <a:gdLst/>
            <a:ahLst/>
            <a:cxnLst/>
            <a:rect r="r" b="b" t="t" l="l"/>
            <a:pathLst>
              <a:path h="2896278" w="4363508">
                <a:moveTo>
                  <a:pt x="0" y="0"/>
                </a:moveTo>
                <a:lnTo>
                  <a:pt x="4363507" y="0"/>
                </a:lnTo>
                <a:lnTo>
                  <a:pt x="4363507" y="2896278"/>
                </a:lnTo>
                <a:lnTo>
                  <a:pt x="0" y="28962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325754" y="2676864"/>
            <a:ext cx="4363508" cy="2612650"/>
          </a:xfrm>
          <a:custGeom>
            <a:avLst/>
            <a:gdLst/>
            <a:ahLst/>
            <a:cxnLst/>
            <a:rect r="r" b="b" t="t" l="l"/>
            <a:pathLst>
              <a:path h="2612650" w="4363508">
                <a:moveTo>
                  <a:pt x="0" y="0"/>
                </a:moveTo>
                <a:lnTo>
                  <a:pt x="4363507" y="0"/>
                </a:lnTo>
                <a:lnTo>
                  <a:pt x="4363507" y="2612650"/>
                </a:lnTo>
                <a:lnTo>
                  <a:pt x="0" y="26126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Panorama da tecnologia stealth no Brasil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66711" y="7079577"/>
            <a:ext cx="3615143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F-39 Gripen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325754" y="5403348"/>
            <a:ext cx="4363508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Fragata “Tamandaré” (F200) em Itajaí, Santa Catarina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325754" y="9191625"/>
            <a:ext cx="4363508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Modelo 3d da fragata classe “Tamandaré”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70453" y="2651760"/>
            <a:ext cx="5703867" cy="3798775"/>
          </a:xfrm>
          <a:custGeom>
            <a:avLst/>
            <a:gdLst/>
            <a:ahLst/>
            <a:cxnLst/>
            <a:rect r="r" b="b" t="t" l="l"/>
            <a:pathLst>
              <a:path h="3798775" w="5703867">
                <a:moveTo>
                  <a:pt x="0" y="0"/>
                </a:moveTo>
                <a:lnTo>
                  <a:pt x="5703867" y="0"/>
                </a:lnTo>
                <a:lnTo>
                  <a:pt x="5703867" y="3798775"/>
                </a:lnTo>
                <a:lnTo>
                  <a:pt x="0" y="37987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575560"/>
            <a:ext cx="8115300" cy="5374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O Instituto de Aeronáutica e Espaço (IAE/DCTA) desenvolveu e patenteou, em 2016, uma pintura stealth capaz de absorver ondas de radar entre 1 e 20 GHz, fruto do projeto MARE. O material, baseado em hexaferritas modificadas, converte a radiação em calor e pode atenuar até 98% da energia incidente.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Na Marinha, o Instituto de Pesquisas da Marinha (IPqM) criou tintas e placas RAM no projeto TAM X, que atingiram até 99,97% de absorção na faixa X (9 GHz). Em testes reais, reduziram drasticamente a detecção de submarinos. O IPqM também mantém uma câmara anecóica para testes de RCS e desenvolveu placas compósitas adesivas em parceria com a UFCG.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Universidades como UFRJ, UFPE, UFMG e ITA investigam RAMs avançados e metamateriais. Destaque para os compósitos de ferrita Ni-Zn testados pela COPPE/UFRJ, que alcançaram 96–99% de absorção na banda 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985472" y="7762334"/>
            <a:ext cx="6273828" cy="1130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b="true" sz="1599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Há negociações para cooperação Brasil–Turquia no caça furtivo de 5ª geração KAAN (Turkish Aerospace Industries) com participação da Embraer. O projeto KAAN possui design stealth (bimotor, baixa observabilidade).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18760" y="933450"/>
            <a:ext cx="14401443" cy="887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Pesqui</a:t>
            </a:r>
            <a:r>
              <a:rPr lang="en-US" b="true" sz="5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sa e desenvolvimento em furtividade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847042" y="6825447"/>
            <a:ext cx="4550688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Kaan durante testes de pista em suas instalações </a:t>
            </a:r>
          </a:p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Ancara em 17 de março de 2023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Conclusão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011712" y="4543425"/>
            <a:ext cx="14264576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"Na guerra invisível, quem enxerga primeiro vence mas quem permanece invisível, sobrevive."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Referências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744345"/>
            <a:ext cx="16230600" cy="6945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Northrop B-2 Spirit. Disponível em: https://en.wikipedia.org/wiki/Northrop_B-2_Spirit. Acesso em: 20 jul. 2025.</a:t>
            </a:r>
          </a:p>
          <a:p>
            <a:pPr algn="just">
              <a:lnSpc>
                <a:spcPts val="2519"/>
              </a:lnSpc>
              <a:spcBef>
                <a:spcPct val="0"/>
              </a:spcBef>
            </a:pPr>
          </a:p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MUNDO EDUCAÇÃO. Fenômenos ondulatórios. Disponível em: https://mundoeducacao.uol.com.br/fisica/fenomenos-ondulatorios.htm. Acesso em: 20 jul. 2025.</a:t>
            </a:r>
          </a:p>
          <a:p>
            <a:pPr algn="just">
              <a:lnSpc>
                <a:spcPts val="2519"/>
              </a:lnSpc>
              <a:spcBef>
                <a:spcPct val="0"/>
              </a:spcBef>
            </a:pPr>
          </a:p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ВИКИПЕДИЯ. Радиопоглощающие материалы и покрытия. Disponível em: https://ru.wikipedia.org/wiki/Радиопоглощающие_материалы_и_покрытия. Acesso em: 20 jul. 2025.</a:t>
            </a:r>
          </a:p>
          <a:p>
            <a:pPr algn="just">
              <a:lnSpc>
                <a:spcPts val="2519"/>
              </a:lnSpc>
              <a:spcBef>
                <a:spcPct val="0"/>
              </a:spcBef>
            </a:pPr>
          </a:p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Stealth aircraft – Modern operations. Disponível em: https://en.wikipedia.org/wiki/Stealth_aircraft#Modern_operations. Acesso em: 20 jul. 2025.</a:t>
            </a:r>
          </a:p>
          <a:p>
            <a:pPr algn="just">
              <a:lnSpc>
                <a:spcPts val="2519"/>
              </a:lnSpc>
              <a:spcBef>
                <a:spcPct val="0"/>
              </a:spcBef>
            </a:pPr>
          </a:p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Radar – Principles. Disponível em: https://en.wikipedia.org/wiki/Radar#Principles. Acesso em: 20 jul. 2025.</a:t>
            </a:r>
          </a:p>
          <a:p>
            <a:pPr algn="just">
              <a:lnSpc>
                <a:spcPts val="2519"/>
              </a:lnSpc>
              <a:spcBef>
                <a:spcPct val="0"/>
              </a:spcBef>
            </a:pPr>
          </a:p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WIKIPÉDIA. Equações de Maxwell. Disponível em: https://pt.wikipedia.org/wiki/Equa%C3%A7%C3%B5es_de_Maxwell. Acesso em: 20 jul. 2025.</a:t>
            </a:r>
          </a:p>
          <a:p>
            <a:pPr algn="just">
              <a:lnSpc>
                <a:spcPts val="2519"/>
              </a:lnSpc>
              <a:spcBef>
                <a:spcPct val="0"/>
              </a:spcBef>
            </a:pPr>
          </a:p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Radar cross section. Disponível em: https://en.wikipedia.org/wiki/Radar_cross_section. Acesso em: 20 jul. 2025.</a:t>
            </a:r>
          </a:p>
          <a:p>
            <a:pPr algn="just">
              <a:lnSpc>
                <a:spcPts val="2519"/>
              </a:lnSpc>
              <a:spcBef>
                <a:spcPct val="0"/>
              </a:spcBef>
            </a:pPr>
          </a:p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Stealth technology. Disponível em: https://en.wikipedia.org/wiki/Stealth_technology. Acesso em: 20 jul. 2025.</a:t>
            </a:r>
          </a:p>
          <a:p>
            <a:pPr algn="just">
              <a:lnSpc>
                <a:spcPts val="2519"/>
              </a:lnSpc>
              <a:spcBef>
                <a:spcPct val="0"/>
              </a:spcBef>
            </a:pPr>
          </a:p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Zumwalt-class destroyer. Disponível em: https://en.wikipedia.org/wiki/Zumwalt-class_destroyer. Acesso em: 20 jul. 2025.</a:t>
            </a:r>
          </a:p>
          <a:p>
            <a:pPr algn="just">
              <a:lnSpc>
                <a:spcPts val="2519"/>
              </a:lnSpc>
              <a:spcBef>
                <a:spcPct val="0"/>
              </a:spcBef>
            </a:pPr>
          </a:p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Eurofighter Typhoon. Disponível em: https://es.wikipedia.org/wiki/Eurofighter_Typhoon. Acesso em: 20 jul. 2025.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Referências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076069"/>
            <a:ext cx="16230600" cy="6631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BAE Systems Tempest. Disponível em: https://en.wikipedia.org/wiki/BAE_Systems_Tempest. Acesso em: 20 jul. 2025.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Wave interference. Disponível em: https://en.wikipedia.org/wiki/Wave_interference. Acesso em: 20 jul. 2025.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TAI TF Kaan. Disponível em: https://en.wikipedia.org/wiki/TAI_TF_Kaan. Acesso em: 20 jul. 2025.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WIKIPÉDIA. PL-01. Disponível em: https://pt.wikipedia.org/wiki/PL-01. Acesso em: 20 jul. 2025.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FORÇA AÉREA BRASILEIRA. Chega ao Brasil a décima aeronave F-39 Gripen. Disponível em: https://www.fab.mil.br/noticias/mostra/44335. Acesso em: 20 jul. 2025.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Metamaterial. Disponível em: https://es.wikipedia.org/wiki/Metamaterial. Acesso em: 20 jul. 2025.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GBN NEWS. O futuro da furtividade: formato vs materiais. Disponível em: https://www.gbnnews.com.br/2024/12/o-futuro-da-furtividade-formato-vs.html. Acesso em: 20 jul. 2025.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WIKIPEDIA. Negative-index metamaterial. Disponível em: https://en.wikipedia.org/wiki/Negative-index_metamaterial. Acesso em: 20 jul. 2025.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MUNDO EDUCAÇÃO. Reflexão da luz. Disponível em: https://mundoeducacao.uol.com.br/fisica/reflexao-luz.htm. Acesso em: 20 jul. 2025.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WIKIPÉDIA. Lei de Snell. Disponível em: https://pt.wikipedia.org/wiki/Lei_de_Snell. Acesso em: 20 jul. 2025.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8625" y="1173750"/>
            <a:ext cx="6847950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40"/>
              </a:lnSpc>
            </a:pPr>
            <a:r>
              <a:rPr lang="en-US" sz="92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969561" y="3840980"/>
            <a:ext cx="4145550" cy="1210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5"/>
              </a:lnSpc>
            </a:pPr>
            <a:r>
              <a:rPr lang="en-US" sz="39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Introdução a tecnologia stealth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973936" y="5290992"/>
            <a:ext cx="4145550" cy="1230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9"/>
              </a:lnSpc>
            </a:pPr>
            <a:r>
              <a:rPr lang="en-US" sz="40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Fundamentos Físicos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69561" y="7129990"/>
            <a:ext cx="4145550" cy="65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9"/>
              </a:lnSpc>
            </a:pPr>
            <a:r>
              <a:rPr lang="en-US" sz="40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Atualmente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973936" y="8427420"/>
            <a:ext cx="4145550" cy="65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9"/>
              </a:lnSpc>
            </a:pPr>
            <a:r>
              <a:rPr lang="en-US" sz="40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O Brasil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048561" y="8526145"/>
            <a:ext cx="1201200" cy="732155"/>
            <a:chOff x="0" y="0"/>
            <a:chExt cx="1601600" cy="97620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01600" cy="976207"/>
            </a:xfrm>
            <a:custGeom>
              <a:avLst/>
              <a:gdLst/>
              <a:ahLst/>
              <a:cxnLst/>
              <a:rect r="r" b="b" t="t" l="l"/>
              <a:pathLst>
                <a:path h="976207" w="1601600">
                  <a:moveTo>
                    <a:pt x="0" y="0"/>
                  </a:moveTo>
                  <a:lnTo>
                    <a:pt x="1601600" y="0"/>
                  </a:lnTo>
                  <a:lnTo>
                    <a:pt x="1601600" y="976207"/>
                  </a:lnTo>
                  <a:lnTo>
                    <a:pt x="0" y="9762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85725"/>
              <a:ext cx="1601600" cy="106193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800"/>
                </a:lnSpc>
              </a:pPr>
              <a:r>
                <a:rPr lang="en-US" sz="4000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048561" y="5666861"/>
            <a:ext cx="1201200" cy="732155"/>
            <a:chOff x="0" y="0"/>
            <a:chExt cx="1601600" cy="97620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601600" cy="976207"/>
            </a:xfrm>
            <a:custGeom>
              <a:avLst/>
              <a:gdLst/>
              <a:ahLst/>
              <a:cxnLst/>
              <a:rect r="r" b="b" t="t" l="l"/>
              <a:pathLst>
                <a:path h="976207" w="1601600">
                  <a:moveTo>
                    <a:pt x="0" y="0"/>
                  </a:moveTo>
                  <a:lnTo>
                    <a:pt x="1601600" y="0"/>
                  </a:lnTo>
                  <a:lnTo>
                    <a:pt x="1601600" y="976207"/>
                  </a:lnTo>
                  <a:lnTo>
                    <a:pt x="0" y="9762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85725"/>
              <a:ext cx="1601600" cy="106193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800"/>
                </a:lnSpc>
              </a:pPr>
              <a:r>
                <a:rPr lang="en-US" sz="4000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6048561" y="4093845"/>
            <a:ext cx="1199400" cy="732155"/>
            <a:chOff x="0" y="0"/>
            <a:chExt cx="1599200" cy="97620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99200" cy="976207"/>
            </a:xfrm>
            <a:custGeom>
              <a:avLst/>
              <a:gdLst/>
              <a:ahLst/>
              <a:cxnLst/>
              <a:rect r="r" b="b" t="t" l="l"/>
              <a:pathLst>
                <a:path h="976207" w="1599200">
                  <a:moveTo>
                    <a:pt x="0" y="0"/>
                  </a:moveTo>
                  <a:lnTo>
                    <a:pt x="1599200" y="0"/>
                  </a:lnTo>
                  <a:lnTo>
                    <a:pt x="1599200" y="976207"/>
                  </a:lnTo>
                  <a:lnTo>
                    <a:pt x="0" y="9762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85725"/>
              <a:ext cx="1599200" cy="106193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800"/>
                </a:lnSpc>
              </a:pPr>
              <a:r>
                <a:rPr lang="en-US" sz="4000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6048561" y="7122053"/>
            <a:ext cx="1201200" cy="732155"/>
            <a:chOff x="0" y="0"/>
            <a:chExt cx="1601600" cy="97620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01600" cy="976207"/>
            </a:xfrm>
            <a:custGeom>
              <a:avLst/>
              <a:gdLst/>
              <a:ahLst/>
              <a:cxnLst/>
              <a:rect r="r" b="b" t="t" l="l"/>
              <a:pathLst>
                <a:path h="976207" w="1601600">
                  <a:moveTo>
                    <a:pt x="0" y="0"/>
                  </a:moveTo>
                  <a:lnTo>
                    <a:pt x="1601600" y="0"/>
                  </a:lnTo>
                  <a:lnTo>
                    <a:pt x="1601600" y="976207"/>
                  </a:lnTo>
                  <a:lnTo>
                    <a:pt x="0" y="9762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85725"/>
              <a:ext cx="1601600" cy="106193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800"/>
                </a:lnSpc>
              </a:pPr>
              <a:r>
                <a:rPr lang="en-US" sz="4000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</a:p>
          </p:txBody>
        </p:sp>
      </p:grpSp>
      <p:sp>
        <p:nvSpPr>
          <p:cNvPr name="AutoShape 19" id="19"/>
          <p:cNvSpPr/>
          <p:nvPr/>
        </p:nvSpPr>
        <p:spPr>
          <a:xfrm>
            <a:off x="10885636" y="3719883"/>
            <a:ext cx="6373650" cy="19050"/>
          </a:xfrm>
          <a:prstGeom prst="line">
            <a:avLst/>
          </a:prstGeom>
          <a:ln cap="rnd" w="9525">
            <a:solidFill>
              <a:srgbClr val="F3F3F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10885636" y="5210994"/>
            <a:ext cx="6373650" cy="19050"/>
          </a:xfrm>
          <a:prstGeom prst="line">
            <a:avLst/>
          </a:prstGeom>
          <a:ln cap="rnd" w="9525">
            <a:solidFill>
              <a:srgbClr val="F3F3F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>
            <a:off x="10885636" y="6702108"/>
            <a:ext cx="6373650" cy="19050"/>
          </a:xfrm>
          <a:prstGeom prst="line">
            <a:avLst/>
          </a:prstGeom>
          <a:ln cap="rnd" w="9525">
            <a:solidFill>
              <a:srgbClr val="F3F3F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10885636" y="8193220"/>
            <a:ext cx="6373650" cy="19050"/>
          </a:xfrm>
          <a:prstGeom prst="line">
            <a:avLst/>
          </a:prstGeom>
          <a:ln cap="rnd" w="9525">
            <a:solidFill>
              <a:srgbClr val="F3F3F3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Referências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998345"/>
            <a:ext cx="16230600" cy="7259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WIKIPÉDIA. Caças de quinta geração. Disponível em: </a:t>
            </a:r>
            <a:r>
              <a:rPr lang="en-US" b="true" sz="1800" u="sng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  <a:hlinkClick r:id="rId3" tooltip="https://pt.wikipedia.org/wiki/Ca%C3%A7as_de_quinta_gera%C3%A7%C3%A3o"/>
              </a:rPr>
              <a:t>https://pt.wikipedia.org/wiki/Ca%C3%A7as_de_quinta_gera%C3%A7%C3%A3o</a:t>
            </a: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. Acesso em: 20 jul. 2025.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AEROMAGAZINE. As diferentes gerações de caças. Disponível em: </a:t>
            </a:r>
            <a:r>
              <a:rPr lang="en-US" b="true" sz="1800" u="sng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  <a:hlinkClick r:id="rId4" tooltip="https://aeromagazine.uol.com.br/artigo/as-diferentes-geracoes-de-cacas.html"/>
              </a:rPr>
              <a:t>https://aeromagazine.uol.com.br/artigo/as-diferentes-geracoes-de-cacas.html</a:t>
            </a: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. Acesso em: 20 jul. 2025.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SILVA, J. F. Tecnologia stealth e a redução de assinatura no radar: avanços e desafios. LinkedIn, 2023. Disponível em: </a:t>
            </a:r>
            <a:r>
              <a:rPr lang="en-US" b="true" sz="1800" u="sng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  <a:hlinkClick r:id="rId5" tooltip="https://pt.linkedin.com/pulse/tecnologia-stealth-e-redu%C3%A7%C3%A3o-de-assinatura-radar-avan%C3%A7os-silva-2ymbf"/>
              </a:rPr>
              <a:t>https://pt.linkedin.com/pulse/tecnologia-stealth-e-redu%C3%A7%C3%A3o-de-assinatura-radar-avan%C3%A7os-silva-2ymbf</a:t>
            </a: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. Acesso em: 20 jul. 2025.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AERO POR TRÁS DA AVIAÇÃO. Caça de sexta geração? Descubra o futuro dos combates aéreos!. YouTube, 2022. Disponível em: </a:t>
            </a:r>
            <a:r>
              <a:rPr lang="en-US" b="true" sz="1800" u="sng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  <a:hlinkClick r:id="rId6" tooltip="https://www.youtube.com/watch?v=o1oNPeRnu4U"/>
              </a:rPr>
              <a:t>https://www.youtube.com/watch?v=o1oNPeRnu4U</a:t>
            </a: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. Acesso em: 20 jul. 2025.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BLUE PAW PRINT. Inside the Horten Flying Wing. YouTube, 2021. Disponível em: </a:t>
            </a:r>
            <a:r>
              <a:rPr lang="en-US" b="true" sz="1800" u="sng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  <a:hlinkClick r:id="rId7" tooltip="https://www.youtube.com/watch?v=x-EzlsLCUy0"/>
              </a:rPr>
              <a:t>https://www.youtube.com/watch?v=x-EzlsLCUy0</a:t>
            </a: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. Acesso em: 20 jul. 2025.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sz="1800" b="true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YARNHUB. How a Nighthawk Was Shot Down. YouTube, 2022. Disponível em: </a:t>
            </a:r>
            <a:r>
              <a:rPr lang="en-US" b="true" sz="1800" u="sng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  <a:hlinkClick r:id="rId8" tooltip="https://www.youtube.com/watch?v=Zd88lzCWjpA"/>
              </a:rPr>
              <a:t>https://www.youtube.com/watch?v=Zd88lzCWjpA</a:t>
            </a:r>
            <a:r>
              <a:rPr lang="en-US" sz="1800" b="true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. Acesso em: 1 abr. 2025.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AERO POR TRÁS DA AVIAÇÃO. Como o incrível F-117 Nighthawk mudou a aviação militar. YouTube, 2021. Disponível em: </a:t>
            </a:r>
            <a:r>
              <a:rPr lang="en-US" b="true" sz="1800" u="sng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  <a:hlinkClick r:id="rId9" tooltip="https://www.youtube.com/watch?v=Jk5BK-0bPa8"/>
              </a:rPr>
              <a:t>https://www.youtube.com/watch?v=Jk5BK-0bPa8</a:t>
            </a: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. Acesso em: 20 jul. 2025.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AVIÕES E MÚSICAS. B2 Spirit – O avião mais caro do mundo! | EP. 996. YouTube, 2023. Disponível em: </a:t>
            </a:r>
            <a:r>
              <a:rPr lang="en-US" b="true" sz="1800" u="sng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  <a:hlinkClick r:id="rId10" tooltip="https://www.youtube.com/watch?v=-eP3ihyScL0"/>
              </a:rPr>
              <a:t>https://www.youtube.com/watch?v=-eP3ihyScL0</a:t>
            </a: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. Acesso em: 20 jul. 2025.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28675"/>
            <a:ext cx="16230600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Referências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744345"/>
            <a:ext cx="16230600" cy="2545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AERO POR TRÁS DA AVIAÇÃO. B-2 Spirit – O avião mais caro do mundo é uma poderosa asa voadora invisível. YouTube, 2023. Disponível em: </a:t>
            </a:r>
            <a:r>
              <a:rPr lang="en-US" b="true" sz="1800" u="sng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  <a:hlinkClick r:id="rId3" tooltip="https://www.youtube.com/watch?v=4KtL-DmEUso"/>
              </a:rPr>
              <a:t>https://www.youtube.com/watch?v=4KtL-DmEUso</a:t>
            </a: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. Acesso em: 20 jul. 2025.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sz="1800" b="true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MEGABUILDS. The insane engineering of the B-2 Bomber. YouTube, 2022. Disponível em: </a:t>
            </a:r>
            <a:r>
              <a:rPr lang="en-US" b="true" sz="1800" u="sng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  <a:hlinkClick r:id="rId4" tooltip="https://www.youtube.com/watch?v=1wMM87UKr_c"/>
              </a:rPr>
              <a:t>https://www.youtube.com/watch?v=1wMM87UKr_c</a:t>
            </a:r>
            <a:r>
              <a:rPr lang="en-US" sz="1800" b="true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. Acesso em: 20 jul. 2025.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REAL ENGINEERING. Stealth – How does it work? (Northrop B-2 Spirit). YouTube, 24 maio 2016. Disponível em: </a:t>
            </a:r>
            <a:r>
              <a:rPr lang="en-US" b="true" sz="1800" u="sng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  <a:hlinkClick r:id="rId5" tooltip="https://www.youtube.com/watch?v=ya8umwgtsLw"/>
              </a:rPr>
              <a:t>https://www.youtube.com/watch?v=ya8umwgtsLw</a:t>
            </a: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. Acesso em: 20 jul. 2025.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9525" y="5138738"/>
            <a:ext cx="11411755" cy="4762"/>
          </a:xfrm>
          <a:prstGeom prst="line">
            <a:avLst/>
          </a:prstGeom>
          <a:ln cap="rnd" w="9525">
            <a:solidFill>
              <a:srgbClr val="F3F3F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457200" y="931250"/>
            <a:ext cx="12451800" cy="3928800"/>
            <a:chOff x="0" y="0"/>
            <a:chExt cx="16602400" cy="5238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602401" cy="5238400"/>
            </a:xfrm>
            <a:custGeom>
              <a:avLst/>
              <a:gdLst/>
              <a:ahLst/>
              <a:cxnLst/>
              <a:rect r="r" b="b" t="t" l="l"/>
              <a:pathLst>
                <a:path h="5238400" w="16602401">
                  <a:moveTo>
                    <a:pt x="0" y="0"/>
                  </a:moveTo>
                  <a:lnTo>
                    <a:pt x="16602401" y="0"/>
                  </a:lnTo>
                  <a:lnTo>
                    <a:pt x="16602401" y="5238400"/>
                  </a:lnTo>
                  <a:lnTo>
                    <a:pt x="0" y="5238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0"/>
              <a:ext cx="16602400" cy="5428900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11999"/>
                </a:lnSpc>
              </a:pPr>
              <a:r>
                <a:rPr lang="en-US" sz="9999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In</a:t>
              </a:r>
              <a:r>
                <a:rPr lang="en-US" sz="9999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trodução à Tecnologia Stealth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722500" y="7413625"/>
            <a:ext cx="2536800" cy="1844675"/>
            <a:chOff x="0" y="0"/>
            <a:chExt cx="3382400" cy="24595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82400" cy="2459567"/>
            </a:xfrm>
            <a:custGeom>
              <a:avLst/>
              <a:gdLst/>
              <a:ahLst/>
              <a:cxnLst/>
              <a:rect r="r" b="b" t="t" l="l"/>
              <a:pathLst>
                <a:path h="2459567" w="3382400">
                  <a:moveTo>
                    <a:pt x="0" y="0"/>
                  </a:moveTo>
                  <a:lnTo>
                    <a:pt x="3382400" y="0"/>
                  </a:lnTo>
                  <a:lnTo>
                    <a:pt x="3382400" y="2459567"/>
                  </a:lnTo>
                  <a:lnTo>
                    <a:pt x="0" y="24595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0"/>
              <a:ext cx="3382400" cy="265006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1999"/>
                </a:lnSpc>
              </a:pPr>
              <a:r>
                <a:rPr lang="en-US" sz="9999">
                  <a:solidFill>
                    <a:srgbClr val="F3F3F3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74247" y="2175978"/>
            <a:ext cx="7085053" cy="2834021"/>
          </a:xfrm>
          <a:custGeom>
            <a:avLst/>
            <a:gdLst/>
            <a:ahLst/>
            <a:cxnLst/>
            <a:rect r="r" b="b" t="t" l="l"/>
            <a:pathLst>
              <a:path h="2834021" w="7085053">
                <a:moveTo>
                  <a:pt x="0" y="0"/>
                </a:moveTo>
                <a:lnTo>
                  <a:pt x="7085053" y="0"/>
                </a:lnTo>
                <a:lnTo>
                  <a:pt x="7085053" y="2834022"/>
                </a:lnTo>
                <a:lnTo>
                  <a:pt x="0" y="2834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74247" y="5997923"/>
            <a:ext cx="7085053" cy="3260377"/>
          </a:xfrm>
          <a:custGeom>
            <a:avLst/>
            <a:gdLst/>
            <a:ahLst/>
            <a:cxnLst/>
            <a:rect r="r" b="b" t="t" l="l"/>
            <a:pathLst>
              <a:path h="3260377" w="7085053">
                <a:moveTo>
                  <a:pt x="0" y="0"/>
                </a:moveTo>
                <a:lnTo>
                  <a:pt x="7085053" y="0"/>
                </a:lnTo>
                <a:lnTo>
                  <a:pt x="7085053" y="3260377"/>
                </a:lnTo>
                <a:lnTo>
                  <a:pt x="0" y="32603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3527" r="-1914" b="-2352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15042" y="828675"/>
            <a:ext cx="9180909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O que é a tecnologia stealth?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128353"/>
            <a:ext cx="7417962" cy="413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tecnologia stealth (furtiva) refere-se ao conjunto de técnicas e princípios que visam reduzir a detectabilidade de plataformas militares por diferentes tipos de sensores.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 conceito fundamental baseia-se na manipulação do espectro eletromagnético, particularmente das ondas de radar, que operam tipicamente nas frequências de 3 MHz a 300 GHz.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eficácia de uma plataforma stealth é medida pela sua Seção Transversal de Radar (RCS), que quantifica a capacidade de um objeto refletir sinais de radar de volta ao receptor. Quanto menor o RCS, mais difícil é a detecção.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233186" y="5322986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B2 Spirit visto de cima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233186" y="9572625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B2 Spirit visto de baixo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439970" y="2394050"/>
            <a:ext cx="7408061" cy="5422701"/>
          </a:xfrm>
          <a:custGeom>
            <a:avLst/>
            <a:gdLst/>
            <a:ahLst/>
            <a:cxnLst/>
            <a:rect r="r" b="b" t="t" l="l"/>
            <a:pathLst>
              <a:path h="5422701" w="7408061">
                <a:moveTo>
                  <a:pt x="0" y="0"/>
                </a:moveTo>
                <a:lnTo>
                  <a:pt x="7408060" y="0"/>
                </a:lnTo>
                <a:lnTo>
                  <a:pt x="7408060" y="5422700"/>
                </a:lnTo>
                <a:lnTo>
                  <a:pt x="0" y="54227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07960" y="8321575"/>
            <a:ext cx="8072081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Canopy do F-117 abatido na Sérvia em março de 1999 no Museu da Aviação em Belgrado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35934" y="1820545"/>
            <a:ext cx="5509791" cy="5509791"/>
          </a:xfrm>
          <a:custGeom>
            <a:avLst/>
            <a:gdLst/>
            <a:ahLst/>
            <a:cxnLst/>
            <a:rect r="r" b="b" t="t" l="l"/>
            <a:pathLst>
              <a:path h="5509791" w="5509791">
                <a:moveTo>
                  <a:pt x="0" y="0"/>
                </a:moveTo>
                <a:lnTo>
                  <a:pt x="5509791" y="0"/>
                </a:lnTo>
                <a:lnTo>
                  <a:pt x="5509791" y="5509791"/>
                </a:lnTo>
                <a:lnTo>
                  <a:pt x="0" y="55097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15042" y="828675"/>
            <a:ext cx="9180909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O que é a tecnologia stealth?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04242" y="6618382"/>
            <a:ext cx="6666878" cy="1895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43"/>
              </a:lnSpc>
            </a:pPr>
            <a:r>
              <a:rPr lang="en-US" sz="2495">
                <a:solidFill>
                  <a:srgbClr val="E61919"/>
                </a:solidFill>
                <a:latin typeface="Arial"/>
                <a:ea typeface="Arial"/>
                <a:cs typeface="Arial"/>
                <a:sym typeface="Arial"/>
              </a:rPr>
              <a:t>Importante:</a:t>
            </a:r>
            <a:r>
              <a:rPr lang="en-US" sz="2495">
                <a:solidFill>
                  <a:srgbClr val="E61919"/>
                </a:solidFill>
                <a:latin typeface="Arial"/>
                <a:ea typeface="Arial"/>
                <a:cs typeface="Arial"/>
                <a:sym typeface="Arial"/>
              </a:rPr>
              <a:t> A tecnologia stealth não torna os veículos completamente invisíveis, mas reduz significativamente sua assinatura em múltiplos espectros.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128353"/>
            <a:ext cx="7417962" cy="413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tecnologia stealth (furtiva) refere-se ao conjunto de técnicas e princípios que visam reduzir a detectabilidade de plataformas militares por diferentes tipos de sensores.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 conceito fundamental baseia-se na manipulação do espectro eletromagnético, particularmente das ondas de radar, que operam tipicamente nas frequências de 3 MHz a 300 GHz.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eficácia de uma plataforma stealth é medida pela sua Seção Transversal de Radar (RCS), que quantifica a capacidade de um objeto refletir sinais de radar de volta ao receptor. Quanto menor o RCS, mais difícil é a detecção.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64743" y="7551911"/>
            <a:ext cx="6252174" cy="65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Um diagrama RCS (usando o A-26 Invader como objeto de dispersão)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22188" y="2400300"/>
            <a:ext cx="6637112" cy="5807473"/>
          </a:xfrm>
          <a:custGeom>
            <a:avLst/>
            <a:gdLst/>
            <a:ahLst/>
            <a:cxnLst/>
            <a:rect r="r" b="b" t="t" l="l"/>
            <a:pathLst>
              <a:path h="5807473" w="6637112">
                <a:moveTo>
                  <a:pt x="0" y="0"/>
                </a:moveTo>
                <a:lnTo>
                  <a:pt x="6637112" y="0"/>
                </a:lnTo>
                <a:lnTo>
                  <a:pt x="6637112" y="5807473"/>
                </a:lnTo>
                <a:lnTo>
                  <a:pt x="0" y="58074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28675"/>
            <a:ext cx="6384965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O eletromagnetismo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352675"/>
            <a:ext cx="8115300" cy="6524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0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interação entre ondas eletromagnéticas e objetos físicos segue os princípios estabelecidos pelas equações de Maxwell, que descrevem como campos elétricos e magnéticos interagem com materiais.</a:t>
            </a:r>
          </a:p>
          <a:p>
            <a:pPr algn="just">
              <a:lnSpc>
                <a:spcPts val="3070"/>
              </a:lnSpc>
              <a:spcBef>
                <a:spcPct val="0"/>
              </a:spcBef>
            </a:pPr>
          </a:p>
          <a:p>
            <a:pPr algn="just">
              <a:lnSpc>
                <a:spcPts val="3070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tecnologia stealth manipula três fenômenos eletromagnéticos principais:</a:t>
            </a:r>
          </a:p>
          <a:p>
            <a:pPr algn="just">
              <a:lnSpc>
                <a:spcPts val="3070"/>
              </a:lnSpc>
              <a:spcBef>
                <a:spcPct val="0"/>
              </a:spcBef>
            </a:pPr>
          </a:p>
          <a:p>
            <a:pPr algn="just" marL="552438" indent="-276219" lvl="1">
              <a:lnSpc>
                <a:spcPts val="3070"/>
              </a:lnSpc>
              <a:spcBef>
                <a:spcPct val="0"/>
              </a:spcBef>
              <a:buAutoNum type="arabicPeriod" startAt="1"/>
            </a:pPr>
            <a:r>
              <a:rPr lang="en-US" sz="2558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Absorção: Materiais convertem a energia das ondas de radar em calor, reduzindo a energia refletida.</a:t>
            </a:r>
          </a:p>
          <a:p>
            <a:pPr algn="just" marL="552438" indent="-276219" lvl="1">
              <a:lnSpc>
                <a:spcPts val="3070"/>
              </a:lnSpc>
              <a:spcBef>
                <a:spcPct val="0"/>
              </a:spcBef>
              <a:buAutoNum type="arabicPeriod" startAt="1"/>
            </a:pPr>
            <a:r>
              <a:rPr lang="en-US" sz="2558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Reflexão Direcionada: Geometrias angulares desviam as ondas de radar para longe da fonte emissora, evitando o retorno do sinal.</a:t>
            </a:r>
          </a:p>
          <a:p>
            <a:pPr algn="just" marL="552438" indent="-276219" lvl="1">
              <a:lnSpc>
                <a:spcPts val="3070"/>
              </a:lnSpc>
              <a:spcBef>
                <a:spcPct val="0"/>
              </a:spcBef>
              <a:buAutoNum type="arabicPeriod" startAt="1"/>
            </a:pPr>
            <a:r>
              <a:rPr lang="en-US" sz="2558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Dispersão: Superfícies complexas fragmentam o sinal de radar em múltiplas direções, enfraquecendo o eco detectável.</a:t>
            </a:r>
          </a:p>
          <a:p>
            <a:pPr algn="just">
              <a:lnSpc>
                <a:spcPts val="307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2089029" y="8471358"/>
            <a:ext cx="3703430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Exemplos de fenômenos ondulatórios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67948" y="3080856"/>
            <a:ext cx="3948438" cy="2961329"/>
          </a:xfrm>
          <a:custGeom>
            <a:avLst/>
            <a:gdLst/>
            <a:ahLst/>
            <a:cxnLst/>
            <a:rect r="r" b="b" t="t" l="l"/>
            <a:pathLst>
              <a:path h="2961329" w="3948438">
                <a:moveTo>
                  <a:pt x="0" y="0"/>
                </a:moveTo>
                <a:lnTo>
                  <a:pt x="3948439" y="0"/>
                </a:lnTo>
                <a:lnTo>
                  <a:pt x="3948439" y="2961329"/>
                </a:lnTo>
                <a:lnTo>
                  <a:pt x="0" y="29613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65880" y="2624452"/>
            <a:ext cx="3073904" cy="3681322"/>
          </a:xfrm>
          <a:custGeom>
            <a:avLst/>
            <a:gdLst/>
            <a:ahLst/>
            <a:cxnLst/>
            <a:rect r="r" b="b" t="t" l="l"/>
            <a:pathLst>
              <a:path h="3681322" w="3073904">
                <a:moveTo>
                  <a:pt x="0" y="0"/>
                </a:moveTo>
                <a:lnTo>
                  <a:pt x="3073904" y="0"/>
                </a:lnTo>
                <a:lnTo>
                  <a:pt x="3073904" y="3681322"/>
                </a:lnTo>
                <a:lnTo>
                  <a:pt x="0" y="36813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286" t="0" r="2521" b="0"/>
          <a:stretch>
            <a:fillRect/>
          </a:stretch>
        </p:blipFill>
        <p:spPr>
          <a:xfrm flipH="false" flipV="false" rot="0">
            <a:off x="11034766" y="7029674"/>
            <a:ext cx="5066365" cy="222862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08434" y="828675"/>
            <a:ext cx="9194125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Materiais Absorventes (RAM)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737010"/>
            <a:ext cx="8115300" cy="519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06"/>
              </a:lnSpc>
              <a:spcBef>
                <a:spcPct val="0"/>
              </a:spcBef>
            </a:pPr>
            <a:r>
              <a:rPr lang="en-US" sz="2255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Estes materiais funcionam através de dois mecanismos eletromagnéticos principais:</a:t>
            </a:r>
          </a:p>
          <a:p>
            <a:pPr algn="just" marL="487002" indent="-243501" lvl="1">
              <a:lnSpc>
                <a:spcPts val="2706"/>
              </a:lnSpc>
              <a:buFont typeface="Arial"/>
              <a:buChar char="•"/>
            </a:pPr>
            <a:r>
              <a:rPr lang="en-US" sz="2255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Absorção Dielétrica: Materiais como ferrita, carboneto de silício e compósitos poliméricos convertem a energia eletromagnética em calor através de perdas dielétricas e magnéticas.</a:t>
            </a:r>
          </a:p>
          <a:p>
            <a:pPr algn="just" marL="487002" indent="-243501" lvl="1">
              <a:lnSpc>
                <a:spcPts val="2706"/>
              </a:lnSpc>
              <a:buFont typeface="Arial"/>
              <a:buChar char="•"/>
            </a:pPr>
            <a:r>
              <a:rPr lang="en-US" sz="2255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Interferência Destrutiva: Camadas de materiais com diferentes propriedades eletromagnéticas são projetadas para criar interferência de fase, cancelando as ondas refletidas.</a:t>
            </a:r>
          </a:p>
          <a:p>
            <a:pPr algn="just">
              <a:lnSpc>
                <a:spcPts val="2706"/>
              </a:lnSpc>
              <a:spcBef>
                <a:spcPct val="0"/>
              </a:spcBef>
            </a:pPr>
          </a:p>
          <a:p>
            <a:pPr algn="just">
              <a:lnSpc>
                <a:spcPts val="2706"/>
              </a:lnSpc>
              <a:spcBef>
                <a:spcPct val="0"/>
              </a:spcBef>
            </a:pPr>
            <a:r>
              <a:rPr lang="en-US" sz="2255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eficácia dos materiais RAM varia conforme a frequência do radar, exigindo soluções multicamadas para proteção contra diferentes sistemas de detecção.</a:t>
            </a:r>
          </a:p>
          <a:p>
            <a:pPr algn="just">
              <a:lnSpc>
                <a:spcPts val="2706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165880" y="6467699"/>
            <a:ext cx="296717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Revestimento do B2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058580" y="6239099"/>
            <a:ext cx="2967176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Revestimento do </a:t>
            </a: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F-117 Nighthawk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851935" y="9420225"/>
            <a:ext cx="5432026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b="true" sz="1500">
                <a:solidFill>
                  <a:srgbClr val="9CA3AF"/>
                </a:solidFill>
                <a:latin typeface="Arial Bold"/>
                <a:ea typeface="Arial Bold"/>
                <a:cs typeface="Arial Bold"/>
                <a:sym typeface="Arial Bold"/>
              </a:rPr>
              <a:t>Interferência de ondas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DAGsbbTstg4</dc:identifier>
  <dcterms:modified xsi:type="dcterms:W3CDTF">2011-08-01T06:04:30Z</dcterms:modified>
  <cp:revision>1</cp:revision>
  <dc:title>Tecnologia stealth</dc:title>
</cp:coreProperties>
</file>

<file path=docProps/thumbnail.jpeg>
</file>